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6" r:id="rId4"/>
    <p:sldId id="262" r:id="rId5"/>
    <p:sldId id="268" r:id="rId6"/>
    <p:sldId id="273" r:id="rId7"/>
    <p:sldId id="269" r:id="rId8"/>
    <p:sldId id="278" r:id="rId9"/>
    <p:sldId id="295" r:id="rId10"/>
    <p:sldId id="291" r:id="rId11"/>
    <p:sldId id="301" r:id="rId12"/>
    <p:sldId id="277" r:id="rId13"/>
    <p:sldId id="271" r:id="rId14"/>
    <p:sldId id="304" r:id="rId15"/>
    <p:sldId id="284" r:id="rId16"/>
    <p:sldId id="298" r:id="rId17"/>
    <p:sldId id="285" r:id="rId18"/>
    <p:sldId id="303" r:id="rId19"/>
    <p:sldId id="283" r:id="rId20"/>
    <p:sldId id="300" r:id="rId21"/>
    <p:sldId id="286" r:id="rId22"/>
    <p:sldId id="261" r:id="rId23"/>
    <p:sldId id="287" r:id="rId24"/>
    <p:sldId id="288" r:id="rId25"/>
    <p:sldId id="281" r:id="rId26"/>
    <p:sldId id="290" r:id="rId27"/>
    <p:sldId id="296" r:id="rId28"/>
    <p:sldId id="275" r:id="rId29"/>
    <p:sldId id="293" r:id="rId30"/>
    <p:sldId id="289" r:id="rId31"/>
    <p:sldId id="302" r:id="rId32"/>
    <p:sldId id="280" r:id="rId33"/>
    <p:sldId id="292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페이퍼로지 1 Thin" pitchFamily="2" charset="-127"/>
      <p:regular r:id="rId38"/>
    </p:embeddedFont>
    <p:embeddedFont>
      <p:font typeface="페이퍼로지 2 ExtraLight" pitchFamily="2" charset="-127"/>
      <p:regular r:id="rId39"/>
    </p:embeddedFont>
    <p:embeddedFont>
      <p:font typeface="페이퍼로지 3 Light" pitchFamily="2" charset="-127"/>
      <p:regular r:id="rId40"/>
    </p:embeddedFont>
    <p:embeddedFont>
      <p:font typeface="페이퍼로지 5 Medium" pitchFamily="2" charset="-127"/>
      <p:regular r:id="rId41"/>
    </p:embeddedFont>
    <p:embeddedFont>
      <p:font typeface="페이퍼로지 6 SemiBold" pitchFamily="2" charset="-127"/>
      <p:bold r:id="rId42"/>
    </p:embeddedFont>
    <p:embeddedFont>
      <p:font typeface="페이퍼로지 7 Bold" pitchFamily="2" charset="-127"/>
      <p:bold r:id="rId43"/>
    </p:embeddedFont>
    <p:embeddedFont>
      <p:font typeface="페이퍼로지 8 ExtraBold" pitchFamily="2" charset="-127"/>
      <p:bold r:id="rId44"/>
    </p:embeddedFont>
    <p:embeddedFont>
      <p:font typeface="페이퍼로지 9 Black" pitchFamily="2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5DC937"/>
    <a:srgbClr val="A8145E"/>
    <a:srgbClr val="F21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221;&#54812;&#47536;\Desktop\DIVE2024\&#45208;\&#52636;&#49373;&#5050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221;&#54812;&#47536;\Desktop\DIVE2024\&#45208;\&#44032;&#48372;&#5108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221;&#54812;&#47536;\Desktop\DIVE2024\&#50689;&#46020;&#45936;&#51060;&#53552;&#48516;&#4943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31918690374144E-2"/>
          <c:y val="2.1209152455244056E-2"/>
          <c:w val="0.96393616261925175"/>
          <c:h val="0.91686665060418759"/>
        </c:manualLayout>
      </c:layout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1"/>
        <c:overlap val="-18"/>
        <c:axId val="344253391"/>
        <c:axId val="344253871"/>
      </c:barChart>
      <c:catAx>
        <c:axId val="3442533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  <a:cs typeface="+mn-cs"/>
              </a:defRPr>
            </a:pPr>
            <a:endParaRPr lang="ko-KR"/>
          </a:p>
        </c:txPr>
        <c:crossAx val="344253871"/>
        <c:crosses val="autoZero"/>
        <c:auto val="1"/>
        <c:lblAlgn val="ctr"/>
        <c:lblOffset val="100"/>
        <c:noMultiLvlLbl val="0"/>
      </c:catAx>
      <c:valAx>
        <c:axId val="344253871"/>
        <c:scaling>
          <c:orientation val="minMax"/>
          <c:min val="350000"/>
        </c:scaling>
        <c:delete val="1"/>
        <c:axPos val="l"/>
        <c:numFmt formatCode="General" sourceLinked="1"/>
        <c:majorTickMark val="out"/>
        <c:minorTickMark val="none"/>
        <c:tickLblPos val="nextTo"/>
        <c:crossAx val="344253391"/>
        <c:crosses val="autoZero"/>
        <c:crossBetween val="between"/>
        <c:majorUnit val="5000"/>
        <c:dispUnits>
          <c:builtInUnit val="ten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전국 광역시 소멸위험도</a:t>
            </a:r>
            <a:endParaRPr lang="en-US" altLang="ko-KR" dirty="0">
              <a:latin typeface="페이퍼로지 5 Medium" pitchFamily="2" charset="-127"/>
              <a:ea typeface="페이퍼로지 5 Medium" pitchFamily="2" charset="-127"/>
            </a:endParaRPr>
          </a:p>
        </c:rich>
      </c:tx>
      <c:layout>
        <c:manualLayout>
          <c:xMode val="edge"/>
          <c:yMode val="edge"/>
          <c:x val="0.2864773290649744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4E-4AE3-9072-790EF44024CE}"/>
              </c:ext>
            </c:extLst>
          </c:dPt>
          <c:dLbls>
            <c:dLbl>
              <c:idx val="0"/>
              <c:layout>
                <c:manualLayout>
                  <c:x val="-7.1957731914953889E-3"/>
                  <c:y val="1.07370854139371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4E-4AE3-9072-790EF44024CE}"/>
                </c:ext>
              </c:extLst>
            </c:dLbl>
            <c:dLbl>
              <c:idx val="1"/>
              <c:layout>
                <c:manualLayout>
                  <c:x val="-4.3973661516092684E-17"/>
                  <c:y val="1.07370854139371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4E-4AE3-9072-790EF44024CE}"/>
                </c:ext>
              </c:extLst>
            </c:dLbl>
            <c:dLbl>
              <c:idx val="2"/>
              <c:layout>
                <c:manualLayout>
                  <c:x val="-2.3985910638318845E-3"/>
                  <c:y val="7.15805694262479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4E-4AE3-9072-790EF44024CE}"/>
                </c:ext>
              </c:extLst>
            </c:dLbl>
            <c:dLbl>
              <c:idx val="3"/>
              <c:layout>
                <c:manualLayout>
                  <c:x val="-8.7947323032185368E-17"/>
                  <c:y val="7.15805694262479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4E-4AE3-9072-790EF44024CE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+mn-cs"/>
                      </a:defRPr>
                    </a:pPr>
                    <a:fld id="{FDAB125C-7D0A-4357-9A72-6D275FFA6413}" type="VALUE">
                      <a:rPr lang="en-US" altLang="ko-KR" sz="1400" smtClean="0">
                        <a:latin typeface="페이퍼로지 5 Medium" pitchFamily="2" charset="-127"/>
                        <a:ea typeface="페이퍼로지 5 Medium" pitchFamily="2" charset="-127"/>
                      </a:rPr>
                      <a:pPr>
                        <a:defRPr sz="1400">
                          <a:latin typeface="페이퍼로지 5 Medium" pitchFamily="2" charset="-127"/>
                          <a:ea typeface="페이퍼로지 5 Medium" pitchFamily="2" charset="-127"/>
                        </a:defRPr>
                      </a:pPr>
                      <a:t>[값]</a:t>
                    </a:fld>
                    <a:r>
                      <a:rPr lang="en-US" altLang="ko-KR" sz="1400">
                        <a:latin typeface="페이퍼로지 5 Medium" pitchFamily="2" charset="-127"/>
                        <a:ea typeface="페이퍼로지 5 Medium" pitchFamily="2" charset="-127"/>
                      </a:rPr>
                      <a:t>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34E-4AE3-9072-790EF4402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대전</c:v>
                </c:pt>
                <c:pt idx="1">
                  <c:v>인천</c:v>
                </c:pt>
                <c:pt idx="2">
                  <c:v>광주</c:v>
                </c:pt>
                <c:pt idx="3">
                  <c:v>울산</c:v>
                </c:pt>
                <c:pt idx="4">
                  <c:v>대구</c:v>
                </c:pt>
                <c:pt idx="5">
                  <c:v>부산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0.73599999999999999</c:v>
                </c:pt>
                <c:pt idx="1">
                  <c:v>0.73499999999999999</c:v>
                </c:pt>
                <c:pt idx="2">
                  <c:v>0.73199999999999998</c:v>
                </c:pt>
                <c:pt idx="3">
                  <c:v>0.63600000000000001</c:v>
                </c:pt>
                <c:pt idx="4">
                  <c:v>0.55300000000000005</c:v>
                </c:pt>
                <c:pt idx="5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4E-4AE3-9072-790EF4402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대전</c:v>
                </c:pt>
                <c:pt idx="1">
                  <c:v>인천</c:v>
                </c:pt>
                <c:pt idx="2">
                  <c:v>광주</c:v>
                </c:pt>
                <c:pt idx="3">
                  <c:v>울산</c:v>
                </c:pt>
                <c:pt idx="4">
                  <c:v>대구</c:v>
                </c:pt>
                <c:pt idx="5">
                  <c:v>부산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7-634E-4AE3-9072-790EF4402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대전</c:v>
                </c:pt>
                <c:pt idx="1">
                  <c:v>인천</c:v>
                </c:pt>
                <c:pt idx="2">
                  <c:v>광주</c:v>
                </c:pt>
                <c:pt idx="3">
                  <c:v>울산</c:v>
                </c:pt>
                <c:pt idx="4">
                  <c:v>대구</c:v>
                </c:pt>
                <c:pt idx="5">
                  <c:v>부산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8-634E-4AE3-9072-790EF4402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8"/>
        <c:overlap val="100"/>
        <c:axId val="1425168879"/>
        <c:axId val="1425170799"/>
      </c:barChart>
      <c:catAx>
        <c:axId val="142516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1425170799"/>
        <c:crosses val="autoZero"/>
        <c:auto val="1"/>
        <c:lblAlgn val="ctr"/>
        <c:lblOffset val="100"/>
        <c:noMultiLvlLbl val="0"/>
      </c:catAx>
      <c:valAx>
        <c:axId val="1425170799"/>
        <c:scaling>
          <c:orientation val="minMax"/>
          <c:max val="0.8"/>
          <c:min val="0.30000000000000004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25168879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부산광역시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70C0"/>
              </a:solidFill>
              <a:ln w="38100">
                <a:solidFill>
                  <a:srgbClr val="0070C0">
                    <a:alpha val="96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8453044622978038E-2"/>
                  <c:y val="4.9807571007868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85-4728-96BC-AF37B6188FA0}"/>
                </c:ext>
              </c:extLst>
            </c:dLbl>
            <c:dLbl>
              <c:idx val="3"/>
              <c:layout>
                <c:manualLayout>
                  <c:x val="-4.8453044622978038E-2"/>
                  <c:y val="5.59910062664490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85-4728-96BC-AF37B6188FA0}"/>
                </c:ext>
              </c:extLst>
            </c:dLbl>
            <c:dLbl>
              <c:idx val="4"/>
              <c:layout>
                <c:manualLayout>
                  <c:x val="-6.0804512662338821E-2"/>
                  <c:y val="-4.29439578708436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85-4728-96BC-AF37B6188FA0}"/>
                </c:ext>
              </c:extLst>
            </c:dLbl>
            <c:dLbl>
              <c:idx val="5"/>
              <c:layout>
                <c:manualLayout>
                  <c:x val="-3.963056745200607E-2"/>
                  <c:y val="-5.53108283880052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85-4728-96BC-AF37B6188FA0}"/>
                </c:ext>
              </c:extLst>
            </c:dLbl>
            <c:dLbl>
              <c:idx val="6"/>
              <c:layout>
                <c:manualLayout>
                  <c:x val="-4.1395062886200464E-2"/>
                  <c:y val="-4.29439578708436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85-4728-96BC-AF37B6188FA0}"/>
                </c:ext>
              </c:extLst>
            </c:dLbl>
            <c:dLbl>
              <c:idx val="7"/>
              <c:layout>
                <c:manualLayout>
                  <c:x val="-2.3750108544256597E-2"/>
                  <c:y val="-4.9127393129424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85-4728-96BC-AF37B6188FA0}"/>
                </c:ext>
              </c:extLst>
            </c:dLbl>
            <c:dLbl>
              <c:idx val="8"/>
              <c:layout>
                <c:manualLayout>
                  <c:x val="-2.9043594846839712E-2"/>
                  <c:y val="-4.29439578708436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85-4728-96BC-AF37B6188FA0}"/>
                </c:ext>
              </c:extLst>
            </c:dLbl>
            <c:dLbl>
              <c:idx val="9"/>
              <c:layout>
                <c:manualLayout>
                  <c:x val="-4.1395062886200464E-2"/>
                  <c:y val="-4.29439578708436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85-4728-96BC-AF37B6188FA0}"/>
                </c:ext>
              </c:extLst>
            </c:dLbl>
            <c:dLbl>
              <c:idx val="10"/>
              <c:layout>
                <c:manualLayout>
                  <c:x val="-3.9630567452006202E-2"/>
                  <c:y val="-4.29439578708436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85-4728-96BC-AF37B6188FA0}"/>
                </c:ext>
              </c:extLst>
            </c:dLbl>
            <c:dLbl>
              <c:idx val="11"/>
              <c:layout>
                <c:manualLayout>
                  <c:x val="-4.8453044622978038E-2"/>
                  <c:y val="3.74407004907067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85-4728-96BC-AF37B6188FA0}"/>
                </c:ext>
              </c:extLst>
            </c:dLbl>
            <c:dLbl>
              <c:idx val="13"/>
              <c:layout>
                <c:manualLayout>
                  <c:x val="-2.0282527674443645E-2"/>
                  <c:y val="4.0532418119997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85-4728-96BC-AF37B6188FA0}"/>
                </c:ext>
              </c:extLst>
            </c:dLbl>
            <c:numFmt formatCode="#&quot;명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Sheet1!$A$22:$A$35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Sheet1!$B$22:$B$35</c:f>
              <c:numCache>
                <c:formatCode>General</c:formatCode>
                <c:ptCount val="14"/>
                <c:pt idx="0">
                  <c:v>27415</c:v>
                </c:pt>
                <c:pt idx="1">
                  <c:v>27759</c:v>
                </c:pt>
                <c:pt idx="2">
                  <c:v>28673</c:v>
                </c:pt>
                <c:pt idx="3">
                  <c:v>25831</c:v>
                </c:pt>
                <c:pt idx="4">
                  <c:v>26190</c:v>
                </c:pt>
                <c:pt idx="5">
                  <c:v>26645</c:v>
                </c:pt>
                <c:pt idx="6">
                  <c:v>24906</c:v>
                </c:pt>
                <c:pt idx="7">
                  <c:v>21480</c:v>
                </c:pt>
                <c:pt idx="8">
                  <c:v>19152</c:v>
                </c:pt>
                <c:pt idx="9">
                  <c:v>17049</c:v>
                </c:pt>
                <c:pt idx="10">
                  <c:v>15058</c:v>
                </c:pt>
                <c:pt idx="11">
                  <c:v>14446</c:v>
                </c:pt>
                <c:pt idx="12">
                  <c:v>14134</c:v>
                </c:pt>
                <c:pt idx="13">
                  <c:v>12866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5-4728-96BC-AF37B6188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771824"/>
        <c:axId val="388767984"/>
      </c:lineChart>
      <c:catAx>
        <c:axId val="38877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388767984"/>
        <c:crosses val="autoZero"/>
        <c:auto val="1"/>
        <c:lblAlgn val="ctr"/>
        <c:lblOffset val="100"/>
        <c:noMultiLvlLbl val="0"/>
      </c:catAx>
      <c:valAx>
        <c:axId val="388767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877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D-4D37-8CBF-ACB413ACCECC}"/>
              </c:ext>
            </c:extLst>
          </c:dPt>
          <c:dLbls>
            <c:dLbl>
              <c:idx val="0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7 Bold" pitchFamily="2" charset="-127"/>
                      <a:ea typeface="페이퍼로지 7 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D2D-4D37-8CBF-ACB413ACCEC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Sheet4!$H$5:$H$13</c:f>
              <c:strCache>
                <c:ptCount val="9"/>
                <c:pt idx="0">
                  <c:v>근처 자연경관</c:v>
                </c:pt>
                <c:pt idx="1">
                  <c:v>근무환경</c:v>
                </c:pt>
                <c:pt idx="2">
                  <c:v>휴식</c:v>
                </c:pt>
                <c:pt idx="3">
                  <c:v>숙박환경</c:v>
                </c:pt>
                <c:pt idx="4">
                  <c:v>여가.문화활동</c:v>
                </c:pt>
                <c:pt idx="5">
                  <c:v>카페.맛집 탐방</c:v>
                </c:pt>
                <c:pt idx="6">
                  <c:v>근처 관광지/여행지</c:v>
                </c:pt>
                <c:pt idx="7">
                  <c:v>스포츠.레저 활동</c:v>
                </c:pt>
                <c:pt idx="8">
                  <c:v>교통 편의성</c:v>
                </c:pt>
              </c:strCache>
            </c:strRef>
          </c:cat>
          <c:val>
            <c:numRef>
              <c:f>Sheet4!$I$5:$I$13</c:f>
              <c:numCache>
                <c:formatCode>General</c:formatCode>
                <c:ptCount val="9"/>
                <c:pt idx="0">
                  <c:v>0.31476999999999999</c:v>
                </c:pt>
                <c:pt idx="1">
                  <c:v>0.18765100000000001</c:v>
                </c:pt>
                <c:pt idx="2">
                  <c:v>0.17433399999999999</c:v>
                </c:pt>
                <c:pt idx="3">
                  <c:v>7.1429000000000006E-2</c:v>
                </c:pt>
                <c:pt idx="4">
                  <c:v>6.7796999999999996E-2</c:v>
                </c:pt>
                <c:pt idx="5">
                  <c:v>5.8111000000000003E-2</c:v>
                </c:pt>
                <c:pt idx="6">
                  <c:v>4.6004999999999997E-2</c:v>
                </c:pt>
                <c:pt idx="7">
                  <c:v>3.9952000000000001E-2</c:v>
                </c:pt>
                <c:pt idx="8">
                  <c:v>3.9952000000000001E-2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D-4D37-8CBF-ACB413ACC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7"/>
        <c:axId val="634545680"/>
        <c:axId val="634550000"/>
      </c:barChart>
      <c:catAx>
        <c:axId val="63454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634550000"/>
        <c:crosses val="autoZero"/>
        <c:auto val="1"/>
        <c:lblAlgn val="ctr"/>
        <c:lblOffset val="100"/>
        <c:noMultiLvlLbl val="0"/>
      </c:catAx>
      <c:valAx>
        <c:axId val="63455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45456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1E-4A14-B328-EE0CEF370BB1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7 Bold" pitchFamily="2" charset="-127"/>
                      <a:ea typeface="페이퍼로지 7 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D1E-4A14-B328-EE0CEF370B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데이터!$DP$2:$DP$18</c:f>
              <c:strCache>
                <c:ptCount val="17"/>
                <c:pt idx="0">
                  <c:v>부산광역시</c:v>
                </c:pt>
                <c:pt idx="1">
                  <c:v>중구</c:v>
                </c:pt>
                <c:pt idx="2">
                  <c:v>서구</c:v>
                </c:pt>
                <c:pt idx="3">
                  <c:v>동구</c:v>
                </c:pt>
                <c:pt idx="4">
                  <c:v>영도구</c:v>
                </c:pt>
                <c:pt idx="5">
                  <c:v>부산진구</c:v>
                </c:pt>
                <c:pt idx="6">
                  <c:v>동래구</c:v>
                </c:pt>
                <c:pt idx="7">
                  <c:v>남구</c:v>
                </c:pt>
                <c:pt idx="8">
                  <c:v>북구</c:v>
                </c:pt>
                <c:pt idx="9">
                  <c:v>해운대구</c:v>
                </c:pt>
                <c:pt idx="10">
                  <c:v>사하구</c:v>
                </c:pt>
                <c:pt idx="11">
                  <c:v>금정구</c:v>
                </c:pt>
                <c:pt idx="12">
                  <c:v>강서구</c:v>
                </c:pt>
                <c:pt idx="13">
                  <c:v>연제구</c:v>
                </c:pt>
                <c:pt idx="14">
                  <c:v>수영구</c:v>
                </c:pt>
                <c:pt idx="15">
                  <c:v>사상구</c:v>
                </c:pt>
                <c:pt idx="16">
                  <c:v>기장군</c:v>
                </c:pt>
              </c:strCache>
            </c:strRef>
          </c:cat>
          <c:val>
            <c:numRef>
              <c:f>데이터!$DQ$2:$DQ$18</c:f>
              <c:numCache>
                <c:formatCode>0%</c:formatCode>
                <c:ptCount val="17"/>
                <c:pt idx="0">
                  <c:v>0.10436063268892794</c:v>
                </c:pt>
                <c:pt idx="1">
                  <c:v>9.5010864471049387E-3</c:v>
                </c:pt>
                <c:pt idx="2">
                  <c:v>3.5963137783771634E-3</c:v>
                </c:pt>
                <c:pt idx="3">
                  <c:v>7.7053189787195137E-2</c:v>
                </c:pt>
                <c:pt idx="4">
                  <c:v>-4.4725663716814162E-2</c:v>
                </c:pt>
                <c:pt idx="5">
                  <c:v>0.11912026442918891</c:v>
                </c:pt>
                <c:pt idx="6">
                  <c:v>0.12181459418514397</c:v>
                </c:pt>
                <c:pt idx="7">
                  <c:v>5.0195817889362893E-2</c:v>
                </c:pt>
                <c:pt idx="8">
                  <c:v>5.952802105353984E-2</c:v>
                </c:pt>
                <c:pt idx="9">
                  <c:v>4.5352981367606598E-2</c:v>
                </c:pt>
                <c:pt idx="10">
                  <c:v>4.0358544747601414E-2</c:v>
                </c:pt>
                <c:pt idx="11">
                  <c:v>4.8315042733341959E-2</c:v>
                </c:pt>
                <c:pt idx="12">
                  <c:v>0.86371212572176914</c:v>
                </c:pt>
                <c:pt idx="13">
                  <c:v>0.19433115578494004</c:v>
                </c:pt>
                <c:pt idx="14">
                  <c:v>0.18130118289353958</c:v>
                </c:pt>
                <c:pt idx="15">
                  <c:v>2.9669059998349425E-2</c:v>
                </c:pt>
                <c:pt idx="16">
                  <c:v>0.39724967467379452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E-4A14-B328-EE0CEF370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2"/>
        <c:overlap val="-27"/>
        <c:axId val="1338709024"/>
        <c:axId val="1475813535"/>
      </c:barChart>
      <c:catAx>
        <c:axId val="1338709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1475813535"/>
        <c:crosses val="autoZero"/>
        <c:auto val="1"/>
        <c:lblAlgn val="ctr"/>
        <c:lblOffset val="100"/>
        <c:noMultiLvlLbl val="0"/>
      </c:catAx>
      <c:valAx>
        <c:axId val="1475813535"/>
        <c:scaling>
          <c:orientation val="minMax"/>
          <c:min val="-0.15000000000000002"/>
        </c:scaling>
        <c:delete val="1"/>
        <c:axPos val="l"/>
        <c:numFmt formatCode="0%" sourceLinked="1"/>
        <c:majorTickMark val="out"/>
        <c:minorTickMark val="none"/>
        <c:tickLblPos val="nextTo"/>
        <c:crossAx val="133870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부산광역시 소멸위험</a:t>
            </a:r>
            <a:r>
              <a:rPr lang="ko-KR" altLang="en-US" baseline="0" dirty="0">
                <a:latin typeface="페이퍼로지 5 Medium" pitchFamily="2" charset="-127"/>
                <a:ea typeface="페이퍼로지 5 Medium" pitchFamily="2" charset="-127"/>
              </a:rPr>
              <a:t> 현황</a:t>
            </a:r>
            <a:endParaRPr lang="en-US" altLang="ko-KR" dirty="0">
              <a:latin typeface="페이퍼로지 5 Medium" pitchFamily="2" charset="-127"/>
              <a:ea typeface="페이퍼로지 5 Medium" pitchFamily="2" charset="-127"/>
            </a:endParaRPr>
          </a:p>
        </c:rich>
      </c:tx>
      <c:layout>
        <c:manualLayout>
          <c:xMode val="edge"/>
          <c:yMode val="edge"/>
          <c:x val="0.3534068434810861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850-437D-9044-0569D920FE63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50-437D-9044-0569D920FE63}"/>
              </c:ext>
            </c:extLst>
          </c:dPt>
          <c:dLbls>
            <c:dLbl>
              <c:idx val="0"/>
              <c:layout>
                <c:manualLayout>
                  <c:x val="-7.1957731914953889E-3"/>
                  <c:y val="1.07370854139371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50-437D-9044-0569D920FE63}"/>
                </c:ext>
              </c:extLst>
            </c:dLbl>
            <c:dLbl>
              <c:idx val="1"/>
              <c:layout>
                <c:manualLayout>
                  <c:x val="-4.3973661516092684E-17"/>
                  <c:y val="1.07370854139371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50-437D-9044-0569D920FE63}"/>
                </c:ext>
              </c:extLst>
            </c:dLbl>
            <c:dLbl>
              <c:idx val="2"/>
              <c:layout>
                <c:manualLayout>
                  <c:x val="-2.3985910638318845E-3"/>
                  <c:y val="7.15805694262479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50-437D-9044-0569D920FE63}"/>
                </c:ext>
              </c:extLst>
            </c:dLbl>
            <c:dLbl>
              <c:idx val="3"/>
              <c:layout>
                <c:manualLayout>
                  <c:x val="-8.7947323032185368E-17"/>
                  <c:y val="7.15805694262479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50-437D-9044-0569D920FE6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DAB125C-7D0A-4357-9A72-6D275FFA6413}" type="VALUE">
                      <a:rPr lang="en-US" altLang="ko-KR" smtClean="0">
                        <a:latin typeface="페이퍼로지 3 Light" pitchFamily="2" charset="-127"/>
                        <a:ea typeface="페이퍼로지 3 Light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50-437D-9044-0569D920FE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영도구</c:v>
                </c:pt>
                <c:pt idx="1">
                  <c:v>서구</c:v>
                </c:pt>
                <c:pt idx="2">
                  <c:v>동구</c:v>
                </c:pt>
                <c:pt idx="3">
                  <c:v>중구</c:v>
                </c:pt>
                <c:pt idx="4">
                  <c:v>금정구</c:v>
                </c:pt>
                <c:pt idx="5">
                  <c:v>사하구</c:v>
                </c:pt>
                <c:pt idx="6">
                  <c:v>남구</c:v>
                </c:pt>
                <c:pt idx="7">
                  <c:v>북구</c:v>
                </c:pt>
                <c:pt idx="8">
                  <c:v>사상구</c:v>
                </c:pt>
                <c:pt idx="9">
                  <c:v>해운대구</c:v>
                </c:pt>
                <c:pt idx="10">
                  <c:v>동래구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0.25600000000000001</c:v>
                </c:pt>
                <c:pt idx="1">
                  <c:v>0.38</c:v>
                </c:pt>
                <c:pt idx="2">
                  <c:v>0.39500000000000002</c:v>
                </c:pt>
                <c:pt idx="3">
                  <c:v>0.39700000000000002</c:v>
                </c:pt>
                <c:pt idx="4">
                  <c:v>0.41699999999999998</c:v>
                </c:pt>
                <c:pt idx="5">
                  <c:v>0.43099999999999999</c:v>
                </c:pt>
                <c:pt idx="6">
                  <c:v>0.47299999999999998</c:v>
                </c:pt>
                <c:pt idx="7">
                  <c:v>0.48099999999999998</c:v>
                </c:pt>
                <c:pt idx="8">
                  <c:v>0.48299999999999998</c:v>
                </c:pt>
                <c:pt idx="9">
                  <c:v>0.49099999999999999</c:v>
                </c:pt>
                <c:pt idx="10">
                  <c:v>0.499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850-437D-9044-0569D920FE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8"/>
        <c:overlap val="100"/>
        <c:axId val="1425168879"/>
        <c:axId val="1425170799"/>
      </c:barChart>
      <c:catAx>
        <c:axId val="142516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1425170799"/>
        <c:crosses val="autoZero"/>
        <c:auto val="1"/>
        <c:lblAlgn val="ctr"/>
        <c:lblOffset val="100"/>
        <c:noMultiLvlLbl val="0"/>
      </c:catAx>
      <c:valAx>
        <c:axId val="1425170799"/>
        <c:scaling>
          <c:orientation val="minMax"/>
          <c:max val="0.55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25168879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부산시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dLbls>
            <c:numFmt formatCode="#.#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14.6</c:v>
                </c:pt>
                <c:pt idx="1">
                  <c:v>15.3</c:v>
                </c:pt>
                <c:pt idx="2">
                  <c:v>16.3</c:v>
                </c:pt>
                <c:pt idx="3">
                  <c:v>17.100000000000001</c:v>
                </c:pt>
                <c:pt idx="4">
                  <c:v>18.2</c:v>
                </c:pt>
                <c:pt idx="5">
                  <c:v>19.399999999999999</c:v>
                </c:pt>
                <c:pt idx="6">
                  <c:v>20.399999999999999</c:v>
                </c:pt>
                <c:pt idx="7">
                  <c:v>21.4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94-4994-BAEE-600B45CC2F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영도구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numFmt formatCode="#.#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20.399999999999999</c:v>
                </c:pt>
                <c:pt idx="1">
                  <c:v>21.5</c:v>
                </c:pt>
                <c:pt idx="2">
                  <c:v>22.9</c:v>
                </c:pt>
                <c:pt idx="3">
                  <c:v>24.2</c:v>
                </c:pt>
                <c:pt idx="4">
                  <c:v>25.8</c:v>
                </c:pt>
                <c:pt idx="5">
                  <c:v>27.8</c:v>
                </c:pt>
                <c:pt idx="6">
                  <c:v>28.9</c:v>
                </c:pt>
                <c:pt idx="7">
                  <c:v>30.1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94-4994-BAEE-600B45CC2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2490000"/>
        <c:axId val="969163648"/>
      </c:lineChart>
      <c:catAx>
        <c:axId val="97249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969163648"/>
        <c:crosses val="autoZero"/>
        <c:auto val="1"/>
        <c:lblAlgn val="ctr"/>
        <c:lblOffset val="100"/>
        <c:noMultiLvlLbl val="0"/>
      </c:catAx>
      <c:valAx>
        <c:axId val="9691636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7249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3D-4A39-A25F-E886406BE1BB}"/>
              </c:ext>
            </c:extLst>
          </c:dPt>
          <c:dLbls>
            <c:dLbl>
              <c:idx val="1"/>
              <c:numFmt formatCode="#.##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페이퍼로지 7 Bold" pitchFamily="2" charset="-127"/>
                      <a:ea typeface="페이퍼로지 7 Bold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03D-4A39-A25F-E886406BE1BB}"/>
                </c:ext>
              </c:extLst>
            </c:dLbl>
            <c:numFmt formatCode="#.##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3 Light" pitchFamily="2" charset="-127"/>
                    <a:ea typeface="페이퍼로지 3 Light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부산광역시 동부</c:v>
                </c:pt>
                <c:pt idx="1">
                  <c:v>부산광역시 서부</c:v>
                </c:pt>
                <c:pt idx="2">
                  <c:v>부산광역시 진구</c:v>
                </c:pt>
                <c:pt idx="3">
                  <c:v>부산광역시 해운대구</c:v>
                </c:pt>
                <c:pt idx="4">
                  <c:v>부산광역시 사하구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31.24</c:v>
                </c:pt>
                <c:pt idx="1">
                  <c:v>45.98</c:v>
                </c:pt>
                <c:pt idx="2">
                  <c:v>38.229999999999997</c:v>
                </c:pt>
                <c:pt idx="3">
                  <c:v>41.16</c:v>
                </c:pt>
                <c:pt idx="4">
                  <c:v>24.35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D-4A39-A25F-E886406BE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8"/>
        <c:overlap val="-27"/>
        <c:axId val="763234336"/>
        <c:axId val="763235776"/>
      </c:barChart>
      <c:catAx>
        <c:axId val="7632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+mn-cs"/>
              </a:defRPr>
            </a:pPr>
            <a:endParaRPr lang="ko-KR"/>
          </a:p>
        </c:txPr>
        <c:crossAx val="763235776"/>
        <c:crosses val="autoZero"/>
        <c:auto val="1"/>
        <c:lblAlgn val="ctr"/>
        <c:lblOffset val="100"/>
        <c:noMultiLvlLbl val="0"/>
      </c:catAx>
      <c:valAx>
        <c:axId val="763235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632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페이퍼로지 3 Light" pitchFamily="2" charset="-127"/>
          <a:ea typeface="페이퍼로지 3 Light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F23C5-F9D7-4A38-8279-314908BC25E7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E33A5-2575-4052-BBDB-707A82196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9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E33A5-2575-4052-BBDB-707A821962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10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B6587-796C-9887-97D1-ED36D4D2B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170710-FF20-E051-D55F-CB2E436DC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F9727-4EB6-3E1A-AE5C-E2C6D5F1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800D-0469-22E0-7E9A-CC55A1CF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F84EA-5A84-40C8-3EAA-7E740EC8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3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62F-9320-2199-3175-C42D3C09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83F0A-0D27-1676-6B8A-A8A67BA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EB165-81F4-250F-21E5-CA731273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130EB-927C-3946-B60F-9E5B1DE9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6C1E9-0019-E75B-28DD-A6C96B2F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7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26363D-20AA-94E2-9E10-1E1A3001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9EDDA-CB40-0FF7-ABEB-91F7AEB85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CC589-26D2-7A9D-7B61-BB0ECF34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0CB73-93B7-070F-8475-0F545EEE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873C5-61B6-292C-A7E9-6736F4B2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0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A2FB5-7B43-11D9-CEA6-1F261191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B577EA-A391-CDCD-F974-2F79D053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5D04-79A8-FCEC-F933-8BD2F334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9C3E8-B2EF-F90D-1AAA-1EEED6AC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9459B-D6B5-10FB-E13E-40EF9F7F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899FE3-630C-DD1F-5580-2A7764B839A4}"/>
              </a:ext>
            </a:extLst>
          </p:cNvPr>
          <p:cNvSpPr/>
          <p:nvPr userDrawn="1"/>
        </p:nvSpPr>
        <p:spPr>
          <a:xfrm>
            <a:off x="10406743" y="6356350"/>
            <a:ext cx="168728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</p:spTree>
    <p:extLst>
      <p:ext uri="{BB962C8B-B14F-4D97-AF65-F5344CB8AC3E}">
        <p14:creationId xmlns:p14="http://schemas.microsoft.com/office/powerpoint/2010/main" val="149877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B623F-E11F-3908-5CC1-21D2CCC0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E066F1-0AE9-4C79-CC84-2B2247DA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A06E9-6FEE-57DC-CCF1-C9A93D70B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DB560-0B92-38A1-3531-3AD39CD6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57FA6-E357-5370-1E18-786E301B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8F85B-BC83-8499-7B5C-28B826F6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90C32-ADF5-684B-0705-0DF09C2F5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498BE-739D-2BE4-FEDF-66999AEFB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9D820-45E1-1C77-BBA0-97319850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46E506-6BCC-0D2E-236B-74BC2F7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CF901-0B07-3D91-14EA-DDA94227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2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E137B-5A20-7DCA-02D8-70E16607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C9153-968F-D363-3345-4CAD48BE7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AAF32-7037-525C-9F17-EEB2BE04D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18498F-7CF1-DCE9-C65C-0F8604FCD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A83FC0-9090-87E9-F559-1D40BC0CC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071F5-1D87-A49B-9D04-B55B44A0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4B69CA-B4B6-6765-F3C6-0367E6B4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BCCDDA-61CF-1C8F-DCA4-EFECBFFA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6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0783E-3E5D-529D-74F3-04748342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853A74-873D-29C9-3208-7E4B94D1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15A5F-52D3-0807-09C8-074660CC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6C1C7B-0D9C-3319-C8AA-48CCDB5E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4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EB129C-D741-13FC-A725-0CDB45C7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2B83DC-FE34-FA86-1B20-C75B4B48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EAB0C-38CB-A20E-4453-E4315D89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672B-8984-BE17-A255-1189576B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43A7B-8F98-732C-F644-623029515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AA11F-EDF8-6D03-D09A-4002B387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30A7DC-225D-4676-4316-85DEBB36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1C725-6562-884A-0967-2341BC5A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562AE-B55A-2D80-717C-99B193E9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6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5511C-A427-3404-B8BD-E6735AEA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EB8C2-C2C9-7AEC-4DD9-C1A5417CF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603A5-1F9A-21A8-A34B-53B7A0762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B557-5237-BA1F-0520-094CA588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ABF440-3056-6095-5614-F9BD0584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2B3D9-2580-49F7-BC32-69812DCF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9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693257-F958-99AE-96AC-28C3444E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CCC39-158B-C50C-7D34-55787CF90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4F939-C594-41FE-DB3A-18BDEA0DB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AB6298-5E98-462E-BD7C-94A183ED50B9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3704C-46C0-DCA9-AA80-05329858F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4CB9-558C-77BD-9F64-A808D1B7B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4E3930-2098-4CE0-A84A-F1A28A28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3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Ocean view office ideas - Corporate Design Choice">
            <a:extLst>
              <a:ext uri="{FF2B5EF4-FFF2-40B4-BE49-F238E27FC236}">
                <a16:creationId xmlns:a16="http://schemas.microsoft.com/office/drawing/2014/main" id="{14732A99-EA47-818A-8AC9-8C21D8E05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6E27C7-5F2D-929F-4F98-AE754209F285}"/>
              </a:ext>
            </a:extLst>
          </p:cNvPr>
          <p:cNvSpPr/>
          <p:nvPr/>
        </p:nvSpPr>
        <p:spPr>
          <a:xfrm>
            <a:off x="285508" y="6044651"/>
            <a:ext cx="321509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2166E-76C2-2747-007E-BEC00E216404}"/>
              </a:ext>
            </a:extLst>
          </p:cNvPr>
          <p:cNvSpPr txBox="1"/>
          <p:nvPr/>
        </p:nvSpPr>
        <p:spPr>
          <a:xfrm>
            <a:off x="10133556" y="2905780"/>
            <a:ext cx="1726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페이퍼로지 7 Bold" pitchFamily="2" charset="-127"/>
                <a:ea typeface="페이퍼로지 7 Bold" pitchFamily="2" charset="-127"/>
              </a:rPr>
              <a:t>후견지명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BB8FD-52C6-155F-581B-CFD2733C8664}"/>
              </a:ext>
            </a:extLst>
          </p:cNvPr>
          <p:cNvSpPr txBox="1"/>
          <p:nvPr/>
        </p:nvSpPr>
        <p:spPr>
          <a:xfrm>
            <a:off x="5289631" y="1033843"/>
            <a:ext cx="657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4800" dirty="0">
                <a:latin typeface="페이퍼로지 8 ExtraBold" pitchFamily="2" charset="-127"/>
                <a:ea typeface="페이퍼로지 8 ExtraBold" pitchFamily="2" charset="-127"/>
              </a:rPr>
              <a:t>새로운 풍경에서 재탄생한 부산 워케이션 혁신</a:t>
            </a:r>
          </a:p>
        </p:txBody>
      </p:sp>
    </p:spTree>
    <p:extLst>
      <p:ext uri="{BB962C8B-B14F-4D97-AF65-F5344CB8AC3E}">
        <p14:creationId xmlns:p14="http://schemas.microsoft.com/office/powerpoint/2010/main" val="2856479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D77B8A-9729-1854-8216-45DD328A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4" y="1846130"/>
            <a:ext cx="5366424" cy="3562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E96578-0910-B885-143E-833C3A16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484" y="1846130"/>
            <a:ext cx="5312112" cy="352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E8E6D-27BA-AB48-B6BF-872C16E7F508}"/>
              </a:ext>
            </a:extLst>
          </p:cNvPr>
          <p:cNvSpPr txBox="1"/>
          <p:nvPr/>
        </p:nvSpPr>
        <p:spPr>
          <a:xfrm>
            <a:off x="3911794" y="5641371"/>
            <a:ext cx="49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‘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워케이션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‘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구글 검색어 데이터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C0474-5866-B7C5-2166-826FAB97A5B0}"/>
              </a:ext>
            </a:extLst>
          </p:cNvPr>
          <p:cNvSpPr txBox="1"/>
          <p:nvPr/>
        </p:nvSpPr>
        <p:spPr>
          <a:xfrm>
            <a:off x="2497238" y="382366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워케이션 선호 트렌드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7B9BA-224E-BB16-9B1C-4AAC492CB940}"/>
              </a:ext>
            </a:extLst>
          </p:cNvPr>
          <p:cNvSpPr txBox="1"/>
          <p:nvPr/>
        </p:nvSpPr>
        <p:spPr>
          <a:xfrm>
            <a:off x="324497" y="2083443"/>
            <a:ext cx="313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대한민국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53AA2-5BF5-DA76-A174-F314F6B6CCE3}"/>
              </a:ext>
            </a:extLst>
          </p:cNvPr>
          <p:cNvSpPr txBox="1"/>
          <p:nvPr/>
        </p:nvSpPr>
        <p:spPr>
          <a:xfrm>
            <a:off x="324497" y="3893404"/>
            <a:ext cx="31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전세계</a:t>
            </a:r>
          </a:p>
        </p:txBody>
      </p:sp>
    </p:spTree>
    <p:extLst>
      <p:ext uri="{BB962C8B-B14F-4D97-AF65-F5344CB8AC3E}">
        <p14:creationId xmlns:p14="http://schemas.microsoft.com/office/powerpoint/2010/main" val="164322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E9268-259D-542C-0912-6BC9BAD3EC9A}"/>
              </a:ext>
            </a:extLst>
          </p:cNvPr>
          <p:cNvSpPr txBox="1"/>
          <p:nvPr/>
        </p:nvSpPr>
        <p:spPr>
          <a:xfrm>
            <a:off x="4355939" y="6069746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국가통계포털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 데이터 분석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688F2-9992-3226-0829-3018E08A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11" y="1750128"/>
            <a:ext cx="7196378" cy="4029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364F5A-DF70-34AB-69CD-1262EB9F1483}"/>
              </a:ext>
            </a:extLst>
          </p:cNvPr>
          <p:cNvSpPr txBox="1"/>
          <p:nvPr/>
        </p:nvSpPr>
        <p:spPr>
          <a:xfrm>
            <a:off x="2497238" y="382366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원격근무 선호 트렌드</a:t>
            </a:r>
          </a:p>
        </p:txBody>
      </p:sp>
    </p:spTree>
    <p:extLst>
      <p:ext uri="{BB962C8B-B14F-4D97-AF65-F5344CB8AC3E}">
        <p14:creationId xmlns:p14="http://schemas.microsoft.com/office/powerpoint/2010/main" val="190365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AA3F7D-977E-655C-F607-9905D6729467}"/>
              </a:ext>
            </a:extLst>
          </p:cNvPr>
          <p:cNvSpPr txBox="1"/>
          <p:nvPr/>
        </p:nvSpPr>
        <p:spPr>
          <a:xfrm>
            <a:off x="2497238" y="467335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워케이션 중요요소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B50906-B33A-8B80-CAF2-86069745470F}"/>
              </a:ext>
            </a:extLst>
          </p:cNvPr>
          <p:cNvGrpSpPr/>
          <p:nvPr/>
        </p:nvGrpSpPr>
        <p:grpSpPr>
          <a:xfrm>
            <a:off x="1590645" y="1390665"/>
            <a:ext cx="9010710" cy="4891882"/>
            <a:chOff x="1936228" y="1393176"/>
            <a:chExt cx="7758534" cy="4891882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46DD12B9-4A95-6235-162B-14F5593F48E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26126398"/>
                </p:ext>
              </p:extLst>
            </p:nvPr>
          </p:nvGraphicFramePr>
          <p:xfrm>
            <a:off x="1936228" y="1803902"/>
            <a:ext cx="7758534" cy="3990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BF178-E199-2A5C-5FE6-3ACC60151491}"/>
                </a:ext>
              </a:extLst>
            </p:cNvPr>
            <p:cNvSpPr txBox="1"/>
            <p:nvPr/>
          </p:nvSpPr>
          <p:spPr>
            <a:xfrm>
              <a:off x="5087254" y="1393176"/>
              <a:ext cx="1456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페이퍼로지 1 Thin" pitchFamily="2" charset="-127"/>
                  <a:ea typeface="페이퍼로지 1 Thin" pitchFamily="2" charset="-127"/>
                </a:rPr>
                <a:t>(</a:t>
              </a:r>
              <a:r>
                <a:rPr lang="ko-KR" altLang="en-US" sz="1200" dirty="0">
                  <a:latin typeface="페이퍼로지 1 Thin" pitchFamily="2" charset="-127"/>
                  <a:ea typeface="페이퍼로지 1 Thin" pitchFamily="2" charset="-127"/>
                </a:rPr>
                <a:t>전국 인구</a:t>
              </a:r>
              <a:r>
                <a:rPr lang="en-US" altLang="ko-KR" sz="1200" dirty="0">
                  <a:latin typeface="페이퍼로지 1 Thin" pitchFamily="2" charset="-127"/>
                  <a:ea typeface="페이퍼로지 1 Thin" pitchFamily="2" charset="-127"/>
                </a:rPr>
                <a:t>, </a:t>
              </a:r>
              <a:r>
                <a:rPr lang="ko-KR" altLang="en-US" sz="1200" dirty="0">
                  <a:latin typeface="페이퍼로지 1 Thin" pitchFamily="2" charset="-127"/>
                  <a:ea typeface="페이퍼로지 1 Thin" pitchFamily="2" charset="-127"/>
                </a:rPr>
                <a:t>연령 대상</a:t>
              </a:r>
              <a:r>
                <a:rPr lang="en-US" altLang="ko-KR" sz="1200" dirty="0">
                  <a:latin typeface="페이퍼로지 1 Thin" pitchFamily="2" charset="-127"/>
                  <a:ea typeface="페이퍼로지 1 Thin" pitchFamily="2" charset="-127"/>
                </a:rPr>
                <a:t>)</a:t>
              </a:r>
              <a:endParaRPr lang="ko-KR" altLang="en-US" sz="1200" dirty="0">
                <a:latin typeface="페이퍼로지 1 Thin" pitchFamily="2" charset="-127"/>
                <a:ea typeface="페이퍼로지 1 Thin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DE68F6-5E80-FE3C-C2E5-9762AE39AE89}"/>
                </a:ext>
              </a:extLst>
            </p:cNvPr>
            <p:cNvSpPr txBox="1"/>
            <p:nvPr/>
          </p:nvSpPr>
          <p:spPr>
            <a:xfrm>
              <a:off x="4355939" y="5977281"/>
              <a:ext cx="3480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자료</a:t>
              </a:r>
              <a:r>
                <a:rPr lang="en-US" altLang="ko-KR" sz="1400" dirty="0">
                  <a:latin typeface="페이퍼로지 2 ExtraLight" pitchFamily="2" charset="-127"/>
                  <a:ea typeface="페이퍼로지 2 ExtraLight" pitchFamily="2" charset="-127"/>
                </a:rPr>
                <a:t>: </a:t>
              </a:r>
              <a:r>
                <a:rPr lang="ko-KR" altLang="en-US" sz="1400" dirty="0" err="1">
                  <a:latin typeface="페이퍼로지 2 ExtraLight" pitchFamily="2" charset="-127"/>
                  <a:ea typeface="페이퍼로지 2 ExtraLight" pitchFamily="2" charset="-127"/>
                </a:rPr>
                <a:t>롯데멤버스</a:t>
              </a:r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 소비자 의견 조사 데이터 분석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6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71F0150-E851-FB72-B753-402F50D4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2" t="6320" r="1"/>
          <a:stretch/>
        </p:blipFill>
        <p:spPr>
          <a:xfrm>
            <a:off x="856914" y="1522922"/>
            <a:ext cx="10478169" cy="4458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5C2D4-4E57-8C10-3664-1A6F95A719F3}"/>
              </a:ext>
            </a:extLst>
          </p:cNvPr>
          <p:cNvSpPr txBox="1"/>
          <p:nvPr/>
        </p:nvSpPr>
        <p:spPr>
          <a:xfrm>
            <a:off x="4020271" y="6120779"/>
            <a:ext cx="415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롯데멤버스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 소비자 의견 조사 데이터 분석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005D4-393C-6095-FC86-E6C8885A0056}"/>
              </a:ext>
            </a:extLst>
          </p:cNvPr>
          <p:cNvSpPr txBox="1"/>
          <p:nvPr/>
        </p:nvSpPr>
        <p:spPr>
          <a:xfrm>
            <a:off x="2497236" y="306332"/>
            <a:ext cx="71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부산하면</a:t>
            </a:r>
            <a:r>
              <a:rPr lang="en-US" altLang="ko-KR" sz="5400" dirty="0">
                <a:latin typeface="페이퍼로지 7 Bold" pitchFamily="2" charset="-127"/>
                <a:ea typeface="페이퍼로지 7 Bold" pitchFamily="2" charset="-127"/>
              </a:rPr>
              <a:t>?</a:t>
            </a:r>
            <a:endParaRPr lang="ko-KR" altLang="en-US" sz="54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91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AADD31-39CD-986F-AB4F-0504F98B5D6A}"/>
              </a:ext>
            </a:extLst>
          </p:cNvPr>
          <p:cNvSpPr txBox="1"/>
          <p:nvPr/>
        </p:nvSpPr>
        <p:spPr>
          <a:xfrm>
            <a:off x="2346766" y="397888"/>
            <a:ext cx="7197524" cy="1569660"/>
          </a:xfrm>
          <a:prstGeom prst="rect">
            <a:avLst/>
          </a:prstGeom>
          <a:noFill/>
          <a:effectLst>
            <a:outerShdw blurRad="762000" dist="38100" dir="2700000" algn="tl" rotWithShape="0">
              <a:srgbClr val="0070C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페이퍼로지 8 ExtraBold" pitchFamily="2" charset="-127"/>
                <a:ea typeface="페이퍼로지 8 ExtraBold" pitchFamily="2" charset="-127"/>
              </a:rPr>
              <a:t>영도구</a:t>
            </a:r>
          </a:p>
        </p:txBody>
      </p:sp>
      <p:pic>
        <p:nvPicPr>
          <p:cNvPr id="1028" name="Picture 4" descr="절영해안산책로1">
            <a:extLst>
              <a:ext uri="{FF2B5EF4-FFF2-40B4-BE49-F238E27FC236}">
                <a16:creationId xmlns:a16="http://schemas.microsoft.com/office/drawing/2014/main" id="{E3CFC793-9107-BD13-F8F8-4BA9E9BF5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897" y="2131181"/>
            <a:ext cx="6007262" cy="400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96D9C0-B118-B582-94FB-E7336B71D8AF}"/>
              </a:ext>
            </a:extLst>
          </p:cNvPr>
          <p:cNvSpPr txBox="1"/>
          <p:nvPr/>
        </p:nvSpPr>
        <p:spPr>
          <a:xfrm>
            <a:off x="4355939" y="6176923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영도구청</a:t>
            </a:r>
          </a:p>
        </p:txBody>
      </p:sp>
    </p:spTree>
    <p:extLst>
      <p:ext uri="{BB962C8B-B14F-4D97-AF65-F5344CB8AC3E}">
        <p14:creationId xmlns:p14="http://schemas.microsoft.com/office/powerpoint/2010/main" val="27664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9695AE6-113A-EF62-4471-2EEECE02B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629077"/>
              </p:ext>
            </p:extLst>
          </p:nvPr>
        </p:nvGraphicFramePr>
        <p:xfrm>
          <a:off x="1301773" y="1388067"/>
          <a:ext cx="9588451" cy="443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B1BA4-696A-558A-8635-1E5ECAA73DAB}"/>
              </a:ext>
            </a:extLst>
          </p:cNvPr>
          <p:cNvSpPr txBox="1"/>
          <p:nvPr/>
        </p:nvSpPr>
        <p:spPr>
          <a:xfrm>
            <a:off x="4355937" y="6031601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한국관광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데이터랩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 데이터 분석 결과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F435410-60CE-8B9B-668F-5B0902BE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부산광역시 세대 수 변화율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E53BE-8CD6-8298-5D00-6A2531A58B18}"/>
              </a:ext>
            </a:extLst>
          </p:cNvPr>
          <p:cNvSpPr txBox="1"/>
          <p:nvPr/>
        </p:nvSpPr>
        <p:spPr>
          <a:xfrm>
            <a:off x="4759123" y="1388067"/>
            <a:ext cx="267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페이퍼로지 1 Thin" pitchFamily="2" charset="-127"/>
                <a:ea typeface="페이퍼로지 1 Thin" pitchFamily="2" charset="-127"/>
              </a:rPr>
              <a:t>(2015.01~2024.09 </a:t>
            </a:r>
            <a:r>
              <a:rPr lang="ko-KR" altLang="en-US" sz="1200" dirty="0">
                <a:latin typeface="페이퍼로지 1 Thin" pitchFamily="2" charset="-127"/>
                <a:ea typeface="페이퍼로지 1 Thin" pitchFamily="2" charset="-127"/>
              </a:rPr>
              <a:t>기준</a:t>
            </a:r>
            <a:r>
              <a:rPr lang="en-US" altLang="ko-KR" sz="1200" dirty="0">
                <a:latin typeface="페이퍼로지 1 Thin" pitchFamily="2" charset="-127"/>
                <a:ea typeface="페이퍼로지 1 Thin" pitchFamily="2" charset="-127"/>
              </a:rPr>
              <a:t>)</a:t>
            </a:r>
            <a:endParaRPr lang="ko-KR" altLang="en-US" sz="1200" dirty="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32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D1C52-C95F-F186-6ED5-8CA1583C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4" y="381083"/>
            <a:ext cx="10515600" cy="1467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페이퍼로지 7 Bold" charset="-127"/>
                <a:ea typeface="페이퍼로지 7 Bold" charset="-127"/>
              </a:rPr>
              <a:t>소멸 위험 지수 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위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,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 </a:t>
            </a:r>
            <a:br>
              <a:rPr lang="en-US" altLang="ko-KR" dirty="0">
                <a:latin typeface="페이퍼로지 7 Bold" charset="-127"/>
                <a:ea typeface="페이퍼로지 7 Bold" charset="-127"/>
              </a:rPr>
            </a:br>
            <a:r>
              <a:rPr lang="ko-KR" altLang="en-US" dirty="0">
                <a:latin typeface="페이퍼로지 7 Bold" charset="-127"/>
                <a:ea typeface="페이퍼로지 7 Bold" charset="-127"/>
              </a:rPr>
              <a:t>부산 영도구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A8A855-6AD3-A82E-E389-C154F4D610E4}"/>
              </a:ext>
            </a:extLst>
          </p:cNvPr>
          <p:cNvGrpSpPr/>
          <p:nvPr/>
        </p:nvGrpSpPr>
        <p:grpSpPr>
          <a:xfrm>
            <a:off x="2259520" y="1848532"/>
            <a:ext cx="8159327" cy="4178722"/>
            <a:chOff x="6096001" y="1444747"/>
            <a:chExt cx="5528198" cy="41787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82B422-F897-2C04-5D41-904F8D5966CA}"/>
                </a:ext>
              </a:extLst>
            </p:cNvPr>
            <p:cNvSpPr txBox="1"/>
            <p:nvPr/>
          </p:nvSpPr>
          <p:spPr>
            <a:xfrm>
              <a:off x="6160952" y="5346470"/>
              <a:ext cx="54632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소멸위험지수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: 20~39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세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(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임신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,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출산 적령기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) 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여성 인구 수를 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65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세 이상 인구수로 나눈 값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C9D1F94-E41E-9B92-0026-F9D8E256EA0A}"/>
                </a:ext>
              </a:extLst>
            </p:cNvPr>
            <p:cNvGrpSpPr/>
            <p:nvPr/>
          </p:nvGrpSpPr>
          <p:grpSpPr>
            <a:xfrm>
              <a:off x="6096001" y="1444747"/>
              <a:ext cx="5528198" cy="3663134"/>
              <a:chOff x="6096001" y="1444747"/>
              <a:chExt cx="5528198" cy="3663134"/>
            </a:xfrm>
          </p:grpSpPr>
          <p:graphicFrame>
            <p:nvGraphicFramePr>
              <p:cNvPr id="8" name="차트 7">
                <a:extLst>
                  <a:ext uri="{FF2B5EF4-FFF2-40B4-BE49-F238E27FC236}">
                    <a16:creationId xmlns:a16="http://schemas.microsoft.com/office/drawing/2014/main" id="{A7690617-C681-E2B1-DE51-E11983A87A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340322"/>
                  </p:ext>
                </p:extLst>
              </p:nvPr>
            </p:nvGraphicFramePr>
            <p:xfrm>
              <a:off x="6096001" y="1444747"/>
              <a:ext cx="5528198" cy="366313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A1BDB3-3C68-2573-58FD-C71CC53B44D8}"/>
                  </a:ext>
                </a:extLst>
              </p:cNvPr>
              <p:cNvSpPr txBox="1"/>
              <p:nvPr/>
            </p:nvSpPr>
            <p:spPr>
              <a:xfrm>
                <a:off x="10724824" y="1826687"/>
                <a:ext cx="8397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페이퍼로지 2 ExtraLight" pitchFamily="2" charset="-127"/>
                    <a:ea typeface="페이퍼로지 2 ExtraLight" pitchFamily="2" charset="-127"/>
                  </a:rPr>
                  <a:t>(2024</a:t>
                </a:r>
                <a:r>
                  <a:rPr lang="ko-KR" altLang="en-US" sz="1000" dirty="0">
                    <a:latin typeface="페이퍼로지 2 ExtraLight" pitchFamily="2" charset="-127"/>
                    <a:ea typeface="페이퍼로지 2 ExtraLight" pitchFamily="2" charset="-127"/>
                  </a:rPr>
                  <a:t>년 </a:t>
                </a:r>
                <a:r>
                  <a:rPr lang="en-US" altLang="ko-KR" sz="1000" dirty="0">
                    <a:latin typeface="페이퍼로지 2 ExtraLight" pitchFamily="2" charset="-127"/>
                    <a:ea typeface="페이퍼로지 2 ExtraLight" pitchFamily="2" charset="-127"/>
                  </a:rPr>
                  <a:t>3</a:t>
                </a:r>
                <a:r>
                  <a:rPr lang="ko-KR" altLang="en-US" sz="1000" dirty="0">
                    <a:latin typeface="페이퍼로지 2 ExtraLight" pitchFamily="2" charset="-127"/>
                    <a:ea typeface="페이퍼로지 2 ExtraLight" pitchFamily="2" charset="-127"/>
                  </a:rPr>
                  <a:t>월 기준</a:t>
                </a:r>
                <a:r>
                  <a:rPr lang="en-US" altLang="ko-KR" sz="1000" dirty="0">
                    <a:latin typeface="페이퍼로지 2 ExtraLight" pitchFamily="2" charset="-127"/>
                    <a:ea typeface="페이퍼로지 2 ExtraLight" pitchFamily="2" charset="-127"/>
                  </a:rPr>
                  <a:t>)</a:t>
                </a:r>
                <a:endParaRPr lang="ko-KR" altLang="en-US" sz="1000" dirty="0">
                  <a:latin typeface="페이퍼로지 2 ExtraLight" pitchFamily="2" charset="-127"/>
                  <a:ea typeface="페이퍼로지 2 ExtraLight" pitchFamily="2" charset="-127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ED79F7-0EC6-804E-0E7D-E766D22388E0}"/>
              </a:ext>
            </a:extLst>
          </p:cNvPr>
          <p:cNvSpPr txBox="1"/>
          <p:nvPr/>
        </p:nvSpPr>
        <p:spPr>
          <a:xfrm>
            <a:off x="4647054" y="6169140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한국고용정보원</a:t>
            </a:r>
          </a:p>
        </p:txBody>
      </p:sp>
    </p:spTree>
    <p:extLst>
      <p:ext uri="{BB962C8B-B14F-4D97-AF65-F5344CB8AC3E}">
        <p14:creationId xmlns:p14="http://schemas.microsoft.com/office/powerpoint/2010/main" val="1128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FDD32-EBA7-70DD-74C9-83E673BC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2" y="227195"/>
            <a:ext cx="10515600" cy="1467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페이퍼로지 7 Bold" charset="-127"/>
                <a:ea typeface="페이퍼로지 7 Bold" charset="-127"/>
              </a:rPr>
              <a:t>부산 영도구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,</a:t>
            </a:r>
            <a:br>
              <a:rPr lang="en-US" altLang="ko-KR" dirty="0">
                <a:latin typeface="페이퍼로지 7 Bold" charset="-127"/>
                <a:ea typeface="페이퍼로지 7 Bold" charset="-127"/>
              </a:rPr>
            </a:br>
            <a:r>
              <a:rPr lang="ko-KR" altLang="en-US" dirty="0">
                <a:latin typeface="페이퍼로지 7 Bold" charset="-127"/>
                <a:ea typeface="페이퍼로지 7 Bold" charset="-127"/>
              </a:rPr>
              <a:t>증가하는 고령인구 비율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8FB0A08-A323-F7D0-131A-B78CDD4C1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636083"/>
              </p:ext>
            </p:extLst>
          </p:nvPr>
        </p:nvGraphicFramePr>
        <p:xfrm>
          <a:off x="2032000" y="1920854"/>
          <a:ext cx="8128000" cy="4289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C89DCE4-012C-6761-B191-DA554323685F}"/>
              </a:ext>
            </a:extLst>
          </p:cNvPr>
          <p:cNvSpPr txBox="1"/>
          <p:nvPr/>
        </p:nvSpPr>
        <p:spPr>
          <a:xfrm>
            <a:off x="4355939" y="6323028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국가통계포털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 데이터 분석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7F3A0-C723-C845-83CB-1C5E6AAFADAB}"/>
              </a:ext>
            </a:extLst>
          </p:cNvPr>
          <p:cNvSpPr txBox="1"/>
          <p:nvPr/>
        </p:nvSpPr>
        <p:spPr>
          <a:xfrm>
            <a:off x="2089874" y="2081432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페이퍼로지 2 ExtraLight" pitchFamily="2" charset="-127"/>
                <a:ea typeface="페이퍼로지 2 ExtraLight" pitchFamily="2" charset="-127"/>
              </a:rPr>
              <a:t>(2022</a:t>
            </a:r>
            <a:r>
              <a:rPr lang="ko-KR" altLang="en-US" sz="1000" dirty="0">
                <a:latin typeface="페이퍼로지 2 ExtraLight" pitchFamily="2" charset="-127"/>
                <a:ea typeface="페이퍼로지 2 ExtraLight" pitchFamily="2" charset="-127"/>
              </a:rPr>
              <a:t>년은</a:t>
            </a:r>
            <a:r>
              <a:rPr lang="en-US" altLang="ko-KR" sz="1000" dirty="0">
                <a:latin typeface="페이퍼로지 2 ExtraLight" pitchFamily="2" charset="-127"/>
                <a:ea typeface="페이퍼로지 2 ExtraLight" pitchFamily="2" charset="-127"/>
              </a:rPr>
              <a:t>10</a:t>
            </a:r>
            <a:r>
              <a:rPr lang="ko-KR" altLang="en-US" sz="1000" dirty="0">
                <a:latin typeface="페이퍼로지 2 ExtraLight" pitchFamily="2" charset="-127"/>
                <a:ea typeface="페이퍼로지 2 ExtraLight" pitchFamily="2" charset="-127"/>
              </a:rPr>
              <a:t>월 기준</a:t>
            </a:r>
            <a:r>
              <a:rPr lang="en-US" altLang="ko-KR" sz="1000" dirty="0">
                <a:latin typeface="페이퍼로지 2 ExtraLight" pitchFamily="2" charset="-127"/>
                <a:ea typeface="페이퍼로지 2 ExtraLight" pitchFamily="2" charset="-127"/>
              </a:rPr>
              <a:t>)</a:t>
            </a:r>
            <a:endParaRPr lang="ko-KR" altLang="en-US" sz="10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6E2D62-C625-4F97-0929-26029B3DA2D0}"/>
              </a:ext>
            </a:extLst>
          </p:cNvPr>
          <p:cNvSpPr/>
          <p:nvPr/>
        </p:nvSpPr>
        <p:spPr>
          <a:xfrm>
            <a:off x="9931079" y="2207098"/>
            <a:ext cx="995423" cy="3356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페이퍼로지 5 Medium" pitchFamily="2" charset="-127"/>
                <a:ea typeface="페이퍼로지 5 Medium" pitchFamily="2" charset="-127"/>
              </a:rPr>
              <a:t>영도구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A17B13-30F8-44A3-79AE-E7E8E193122A}"/>
              </a:ext>
            </a:extLst>
          </p:cNvPr>
          <p:cNvSpPr/>
          <p:nvPr/>
        </p:nvSpPr>
        <p:spPr>
          <a:xfrm>
            <a:off x="9931079" y="3570791"/>
            <a:ext cx="995423" cy="3356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페이퍼로지 5 Medium" pitchFamily="2" charset="-127"/>
                <a:ea typeface="페이퍼로지 5 Medium" pitchFamily="2" charset="-127"/>
              </a:rPr>
              <a:t>부산시</a:t>
            </a:r>
            <a:endParaRPr lang="ko-KR" altLang="en-US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863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7E4B56F-84DD-12F6-8C5E-9B9723E0BF3E}"/>
              </a:ext>
            </a:extLst>
          </p:cNvPr>
          <p:cNvGrpSpPr/>
          <p:nvPr/>
        </p:nvGrpSpPr>
        <p:grpSpPr>
          <a:xfrm>
            <a:off x="0" y="2037037"/>
            <a:ext cx="12192000" cy="3547854"/>
            <a:chOff x="0" y="2291681"/>
            <a:chExt cx="12192000" cy="3547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D92C34-832B-BD95-3616-EC50D92F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91681"/>
              <a:ext cx="12192000" cy="354785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2DA267-A5AD-FC11-267C-113D5BF1001B}"/>
                </a:ext>
              </a:extLst>
            </p:cNvPr>
            <p:cNvSpPr/>
            <p:nvPr/>
          </p:nvSpPr>
          <p:spPr>
            <a:xfrm>
              <a:off x="6273478" y="2457793"/>
              <a:ext cx="486137" cy="33817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9F15A7C-76FE-CCCD-D827-4161563D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09939"/>
            <a:ext cx="113538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dirty="0">
                <a:latin typeface="페이퍼로지 7 Bold" pitchFamily="2" charset="-127"/>
                <a:ea typeface="페이퍼로지 7 Bold" pitchFamily="2" charset="-127"/>
              </a:rPr>
              <a:t>전국 총 외부인 소비 금액 대비 외국인 소비 비율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16CF5-2AC6-DB27-5058-62821392740D}"/>
              </a:ext>
            </a:extLst>
          </p:cNvPr>
          <p:cNvSpPr txBox="1"/>
          <p:nvPr/>
        </p:nvSpPr>
        <p:spPr>
          <a:xfrm>
            <a:off x="4355939" y="6275609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삼성카드 데이터 분석 결과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16FB4F9E-0BF1-E297-CB8A-2A93C905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288" y="1574941"/>
            <a:ext cx="3396515" cy="545152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b="1" dirty="0">
                <a:latin typeface="페이퍼로지 5 Medium" pitchFamily="2" charset="-127"/>
                <a:ea typeface="페이퍼로지 5 Medium" pitchFamily="2" charset="-127"/>
              </a:rPr>
              <a:t>부산광역시 서부</a:t>
            </a:r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2000" b="1" dirty="0">
                <a:latin typeface="페이퍼로지 5 Medium" pitchFamily="2" charset="-127"/>
                <a:ea typeface="페이퍼로지 5 Medium" pitchFamily="2" charset="-127"/>
              </a:rPr>
              <a:t>영도구 소속</a:t>
            </a:r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2000" b="1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96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7BD00E-F452-3E6B-11BC-EB0DD2E8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부산광역시 외부인 소비 비율 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4CBC623-AFF5-DD5E-C571-1385B328B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059008"/>
              </p:ext>
            </p:extLst>
          </p:nvPr>
        </p:nvGraphicFramePr>
        <p:xfrm>
          <a:off x="2615235" y="1836854"/>
          <a:ext cx="6961529" cy="412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5567A8-A366-C821-2230-A208378A1930}"/>
              </a:ext>
            </a:extLst>
          </p:cNvPr>
          <p:cNvSpPr txBox="1"/>
          <p:nvPr/>
        </p:nvSpPr>
        <p:spPr>
          <a:xfrm>
            <a:off x="4355938" y="6176807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삼성카드 데이터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3876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5494E6-D9F8-4655-81EF-AD7D4A692F9C}"/>
              </a:ext>
            </a:extLst>
          </p:cNvPr>
          <p:cNvSpPr txBox="1"/>
          <p:nvPr/>
        </p:nvSpPr>
        <p:spPr>
          <a:xfrm>
            <a:off x="6350640" y="1097362"/>
            <a:ext cx="5440102" cy="1200329"/>
          </a:xfrm>
          <a:prstGeom prst="rect">
            <a:avLst/>
          </a:prstGeom>
          <a:noFill/>
          <a:effectLst>
            <a:outerShdw dist="38100" sx="1000" sy="1000" algn="tl" rotWithShape="0">
              <a:schemeClr val="bg2">
                <a:lumMod val="90000"/>
                <a:alpha val="6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dirty="0">
                <a:effectLst>
                  <a:glow>
                    <a:schemeClr val="bg1">
                      <a:alpha val="40000"/>
                    </a:schemeClr>
                  </a:glow>
                </a:effectLst>
                <a:latin typeface="페이퍼로지 9 Black" pitchFamily="2" charset="-127"/>
                <a:ea typeface="페이퍼로지 9 Black" pitchFamily="2" charset="-127"/>
              </a:rPr>
              <a:t>부산광역시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34D43-4494-D67E-5149-6F823C83BE7C}"/>
              </a:ext>
            </a:extLst>
          </p:cNvPr>
          <p:cNvSpPr txBox="1"/>
          <p:nvPr/>
        </p:nvSpPr>
        <p:spPr>
          <a:xfrm>
            <a:off x="6751894" y="2326744"/>
            <a:ext cx="5038848" cy="289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000" dirty="0" err="1">
                <a:latin typeface="페이퍼로지 7 Bold" pitchFamily="2" charset="-127"/>
                <a:ea typeface="페이퍼로지 7 Bold" pitchFamily="2" charset="-127"/>
              </a:rPr>
              <a:t>저출생</a:t>
            </a:r>
            <a:r>
              <a:rPr lang="en-US" altLang="ko-KR" sz="4000" dirty="0">
                <a:latin typeface="페이퍼로지 7 Bold" pitchFamily="2" charset="-127"/>
                <a:ea typeface="페이퍼로지 7 Bold" pitchFamily="2" charset="-127"/>
              </a:rPr>
              <a:t>, </a:t>
            </a:r>
            <a:r>
              <a:rPr lang="ko-KR" altLang="en-US" sz="4000" dirty="0">
                <a:latin typeface="페이퍼로지 7 Bold" pitchFamily="2" charset="-127"/>
                <a:ea typeface="페이퍼로지 7 Bold" pitchFamily="2" charset="-127"/>
              </a:rPr>
              <a:t>청년인구 감소로</a:t>
            </a:r>
            <a:endParaRPr lang="en-US" altLang="ko-KR" sz="4000" dirty="0">
              <a:latin typeface="페이퍼로지 7 Bold" pitchFamily="2" charset="-127"/>
              <a:ea typeface="페이퍼로지 7 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4000" dirty="0">
                <a:latin typeface="페이퍼로지 7 Bold" pitchFamily="2" charset="-127"/>
                <a:ea typeface="페이퍼로지 7 Bold" pitchFamily="2" charset="-127"/>
              </a:rPr>
              <a:t>6</a:t>
            </a:r>
            <a:r>
              <a:rPr lang="ko-KR" altLang="en-US" sz="4000" dirty="0">
                <a:latin typeface="페이퍼로지 7 Bold" pitchFamily="2" charset="-127"/>
                <a:ea typeface="페이퍼로지 7 Bold" pitchFamily="2" charset="-127"/>
              </a:rPr>
              <a:t>대 광역시 최초</a:t>
            </a:r>
            <a:endParaRPr lang="en-US" altLang="ko-KR" sz="4000" dirty="0">
              <a:latin typeface="페이퍼로지 7 Bold" pitchFamily="2" charset="-127"/>
              <a:ea typeface="페이퍼로지 7 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48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8 ExtraBold" pitchFamily="2" charset="-127"/>
                <a:ea typeface="페이퍼로지 8 ExtraBold" pitchFamily="2" charset="-127"/>
              </a:rPr>
              <a:t>소멸위험지역</a:t>
            </a:r>
            <a:r>
              <a:rPr lang="ko-KR" altLang="en-US" sz="40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ko-KR" altLang="en-US" sz="4000" dirty="0">
                <a:latin typeface="페이퍼로지 7 Bold" pitchFamily="2" charset="-127"/>
                <a:ea typeface="페이퍼로지 7 Bold" pitchFamily="2" charset="-127"/>
              </a:rPr>
              <a:t>진입 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BC965B2-3485-718A-C617-A2187AE58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24572"/>
              </p:ext>
            </p:extLst>
          </p:nvPr>
        </p:nvGraphicFramePr>
        <p:xfrm>
          <a:off x="513145" y="1097362"/>
          <a:ext cx="5038848" cy="397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6F226F7-BA14-AC8E-D62C-77F189A817F0}"/>
              </a:ext>
            </a:extLst>
          </p:cNvPr>
          <p:cNvGrpSpPr/>
          <p:nvPr/>
        </p:nvGrpSpPr>
        <p:grpSpPr>
          <a:xfrm>
            <a:off x="567802" y="1171520"/>
            <a:ext cx="5528198" cy="4037734"/>
            <a:chOff x="6096001" y="1585735"/>
            <a:chExt cx="5528198" cy="40377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AB0471-6DC9-040E-A6AF-064496A003B7}"/>
                </a:ext>
              </a:extLst>
            </p:cNvPr>
            <p:cNvSpPr txBox="1"/>
            <p:nvPr/>
          </p:nvSpPr>
          <p:spPr>
            <a:xfrm>
              <a:off x="6160952" y="5346470"/>
              <a:ext cx="54632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소멸위험지수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: 20~39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세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(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임신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,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출산 적령기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) 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여성 인구 수를 </a:t>
              </a:r>
              <a:r>
                <a:rPr lang="en-US" altLang="ko-KR" sz="1200" dirty="0">
                  <a:latin typeface="페이퍼로지 2 ExtraLight" pitchFamily="2" charset="-127"/>
                  <a:ea typeface="페이퍼로지 2 ExtraLight" pitchFamily="2" charset="-127"/>
                </a:rPr>
                <a:t>65</a:t>
              </a:r>
              <a:r>
                <a:rPr lang="ko-KR" altLang="en-US" sz="1200" dirty="0">
                  <a:latin typeface="페이퍼로지 2 ExtraLight" pitchFamily="2" charset="-127"/>
                  <a:ea typeface="페이퍼로지 2 ExtraLight" pitchFamily="2" charset="-127"/>
                </a:rPr>
                <a:t>세 이상 인구수로 나눈 값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62024-4D1E-FC10-2E83-CF58B43EF523}"/>
                </a:ext>
              </a:extLst>
            </p:cNvPr>
            <p:cNvGrpSpPr/>
            <p:nvPr/>
          </p:nvGrpSpPr>
          <p:grpSpPr>
            <a:xfrm>
              <a:off x="6096001" y="1585735"/>
              <a:ext cx="5528198" cy="3663134"/>
              <a:chOff x="6096001" y="1585735"/>
              <a:chExt cx="5528198" cy="3663134"/>
            </a:xfrm>
          </p:grpSpPr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26FB9EE0-99D9-2CFF-37D8-EBC63E381A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24886845"/>
                  </p:ext>
                </p:extLst>
              </p:nvPr>
            </p:nvGraphicFramePr>
            <p:xfrm>
              <a:off x="6096001" y="1585735"/>
              <a:ext cx="5528198" cy="366313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581A5C-5C8A-182F-B742-17DC962B5EF0}"/>
                  </a:ext>
                </a:extLst>
              </p:cNvPr>
              <p:cNvSpPr txBox="1"/>
              <p:nvPr/>
            </p:nvSpPr>
            <p:spPr>
              <a:xfrm>
                <a:off x="10393102" y="1935331"/>
                <a:ext cx="1203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페이퍼로지 2 ExtraLight" pitchFamily="2" charset="-127"/>
                    <a:ea typeface="페이퍼로지 2 ExtraLight" pitchFamily="2" charset="-127"/>
                  </a:rPr>
                  <a:t>(2024</a:t>
                </a:r>
                <a:r>
                  <a:rPr lang="ko-KR" altLang="en-US" sz="1000" dirty="0">
                    <a:latin typeface="페이퍼로지 2 ExtraLight" pitchFamily="2" charset="-127"/>
                    <a:ea typeface="페이퍼로지 2 ExtraLight" pitchFamily="2" charset="-127"/>
                  </a:rPr>
                  <a:t>년 </a:t>
                </a:r>
                <a:r>
                  <a:rPr lang="en-US" altLang="ko-KR" sz="1000" dirty="0">
                    <a:latin typeface="페이퍼로지 2 ExtraLight" pitchFamily="2" charset="-127"/>
                    <a:ea typeface="페이퍼로지 2 ExtraLight" pitchFamily="2" charset="-127"/>
                  </a:rPr>
                  <a:t>3</a:t>
                </a:r>
                <a:r>
                  <a:rPr lang="ko-KR" altLang="en-US" sz="1000" dirty="0">
                    <a:latin typeface="페이퍼로지 2 ExtraLight" pitchFamily="2" charset="-127"/>
                    <a:ea typeface="페이퍼로지 2 ExtraLight" pitchFamily="2" charset="-127"/>
                  </a:rPr>
                  <a:t>월 기준</a:t>
                </a:r>
                <a:r>
                  <a:rPr lang="en-US" altLang="ko-KR" sz="1000" dirty="0">
                    <a:latin typeface="페이퍼로지 2 ExtraLight" pitchFamily="2" charset="-127"/>
                    <a:ea typeface="페이퍼로지 2 ExtraLight" pitchFamily="2" charset="-127"/>
                  </a:rPr>
                  <a:t>)</a:t>
                </a:r>
                <a:endParaRPr lang="ko-KR" altLang="en-US" sz="1000" dirty="0">
                  <a:latin typeface="페이퍼로지 2 ExtraLight" pitchFamily="2" charset="-127"/>
                  <a:ea typeface="페이퍼로지 2 ExtraLight" pitchFamily="2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AA9576-AE98-C90D-E2ED-C66198D2A971}"/>
              </a:ext>
            </a:extLst>
          </p:cNvPr>
          <p:cNvSpPr txBox="1"/>
          <p:nvPr/>
        </p:nvSpPr>
        <p:spPr>
          <a:xfrm>
            <a:off x="1624315" y="5452861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한국고용정보원</a:t>
            </a:r>
          </a:p>
        </p:txBody>
      </p:sp>
    </p:spTree>
    <p:extLst>
      <p:ext uri="{BB962C8B-B14F-4D97-AF65-F5344CB8AC3E}">
        <p14:creationId xmlns:p14="http://schemas.microsoft.com/office/powerpoint/2010/main" val="382535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4BA32A8-EEFA-E423-C699-B8DC575311EB}"/>
              </a:ext>
            </a:extLst>
          </p:cNvPr>
          <p:cNvSpPr/>
          <p:nvPr/>
        </p:nvSpPr>
        <p:spPr>
          <a:xfrm>
            <a:off x="2440502" y="479147"/>
            <a:ext cx="1342664" cy="2104174"/>
          </a:xfrm>
          <a:prstGeom prst="downArrow">
            <a:avLst/>
          </a:prstGeom>
          <a:solidFill>
            <a:srgbClr val="0070C0">
              <a:alpha val="3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EA38A-65F9-2364-549A-390FC9A9AA43}"/>
              </a:ext>
            </a:extLst>
          </p:cNvPr>
          <p:cNvSpPr txBox="1"/>
          <p:nvPr/>
        </p:nvSpPr>
        <p:spPr>
          <a:xfrm>
            <a:off x="346072" y="832877"/>
            <a:ext cx="4016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인구 감소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206EC-8672-2753-2B10-A761C21B8BF5}"/>
              </a:ext>
            </a:extLst>
          </p:cNvPr>
          <p:cNvSpPr txBox="1"/>
          <p:nvPr/>
        </p:nvSpPr>
        <p:spPr>
          <a:xfrm>
            <a:off x="4244053" y="4612525"/>
            <a:ext cx="7465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높은 외부인 소비 비율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52644-817B-4D5A-EAF5-65CF03370D0F}"/>
              </a:ext>
            </a:extLst>
          </p:cNvPr>
          <p:cNvSpPr txBox="1"/>
          <p:nvPr/>
        </p:nvSpPr>
        <p:spPr>
          <a:xfrm>
            <a:off x="1898250" y="2871976"/>
            <a:ext cx="6310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고령 인구 비율 증가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A955079-E26E-B438-614D-B9F17D608646}"/>
              </a:ext>
            </a:extLst>
          </p:cNvPr>
          <p:cNvSpPr/>
          <p:nvPr/>
        </p:nvSpPr>
        <p:spPr>
          <a:xfrm rot="10800000">
            <a:off x="6668362" y="2121312"/>
            <a:ext cx="1342664" cy="2104174"/>
          </a:xfrm>
          <a:prstGeom prst="downArrow">
            <a:avLst/>
          </a:prstGeom>
          <a:solidFill>
            <a:srgbClr val="0070C0">
              <a:alpha val="3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365B033-D5DF-AEDD-31AB-F581DFDA521D}"/>
              </a:ext>
            </a:extLst>
          </p:cNvPr>
          <p:cNvSpPr/>
          <p:nvPr/>
        </p:nvSpPr>
        <p:spPr>
          <a:xfrm rot="10800000">
            <a:off x="9853912" y="3816038"/>
            <a:ext cx="1342664" cy="2104174"/>
          </a:xfrm>
          <a:prstGeom prst="downArrow">
            <a:avLst/>
          </a:prstGeom>
          <a:solidFill>
            <a:srgbClr val="0070C0">
              <a:alpha val="3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2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17E84-2B30-9E24-B888-D052F9165185}"/>
              </a:ext>
            </a:extLst>
          </p:cNvPr>
          <p:cNvSpPr txBox="1"/>
          <p:nvPr/>
        </p:nvSpPr>
        <p:spPr>
          <a:xfrm>
            <a:off x="1898730" y="2921168"/>
            <a:ext cx="8394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pitchFamily="2" charset="-127"/>
                <a:ea typeface="페이퍼로지 7 Bold" pitchFamily="2" charset="-127"/>
              </a:rPr>
              <a:t>관광객마저 줄어든다면</a:t>
            </a:r>
            <a:r>
              <a:rPr lang="en-US" altLang="ko-KR" sz="6000" dirty="0">
                <a:latin typeface="페이퍼로지 7 Bold" pitchFamily="2" charset="-127"/>
                <a:ea typeface="페이퍼로지 7 Bold" pitchFamily="2" charset="-127"/>
              </a:rPr>
              <a:t>?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35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912D4-7022-3DA8-18CE-DDF9CEF5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40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 err="1">
                <a:latin typeface="페이퍼로지 7 Bold" pitchFamily="2" charset="-127"/>
                <a:ea typeface="페이퍼로지 7 Bold" pitchFamily="2" charset="-127"/>
              </a:rPr>
              <a:t>부산남고등학교</a:t>
            </a:r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 활용방안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A38C22-FD7F-30B6-4527-EA5617481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955" y="1403303"/>
            <a:ext cx="6492088" cy="62820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latin typeface="페이퍼로지 5 Medium" pitchFamily="2" charset="-127"/>
                <a:ea typeface="페이퍼로지 5 Medium" pitchFamily="2" charset="-127"/>
              </a:rPr>
              <a:t>2026</a:t>
            </a: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년 </a:t>
            </a:r>
            <a:r>
              <a:rPr lang="en-US" altLang="ko-KR" dirty="0"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월까지 부산 강서구로 이전 예정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CFD45-ED19-5DD6-FD67-FCFE1AD5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1" y="2269927"/>
            <a:ext cx="7534275" cy="367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9EF26-53B1-7E98-13F7-015B8652829A}"/>
              </a:ext>
            </a:extLst>
          </p:cNvPr>
          <p:cNvSpPr txBox="1"/>
          <p:nvPr/>
        </p:nvSpPr>
        <p:spPr>
          <a:xfrm>
            <a:off x="4355938" y="6182944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부산남고등학교</a:t>
            </a:r>
            <a:endParaRPr lang="ko-KR" altLang="en-US" sz="14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18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EA38A-65F9-2364-549A-390FC9A9AA43}"/>
              </a:ext>
            </a:extLst>
          </p:cNvPr>
          <p:cNvSpPr txBox="1"/>
          <p:nvPr/>
        </p:nvSpPr>
        <p:spPr>
          <a:xfrm>
            <a:off x="1605022" y="2275234"/>
            <a:ext cx="89819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워케이션 인프라 설치를 통한</a:t>
            </a:r>
            <a:endParaRPr lang="en-US" altLang="ko-KR" sz="6000" dirty="0"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72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8 ExtraBold" pitchFamily="2" charset="-127"/>
                <a:ea typeface="페이퍼로지 8 ExtraBold" pitchFamily="2" charset="-127"/>
              </a:rPr>
              <a:t>관광객 유입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BD68F-24B4-EF37-8077-5DBC9C4D46B2}"/>
              </a:ext>
            </a:extLst>
          </p:cNvPr>
          <p:cNvSpPr txBox="1"/>
          <p:nvPr/>
        </p:nvSpPr>
        <p:spPr>
          <a:xfrm>
            <a:off x="566270" y="308640"/>
            <a:ext cx="8394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페이퍼로지 7 Bold" pitchFamily="2" charset="-127"/>
                <a:ea typeface="페이퍼로지 7 Bold" pitchFamily="2" charset="-127"/>
              </a:rPr>
              <a:t>Solution :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9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2E3338-3377-2B30-6833-0221254D59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6ADF7-F83B-87D0-2214-40AD258B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84"/>
            <a:ext cx="5963856" cy="441498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 err="1">
                <a:latin typeface="페이퍼로지 7 Bold" charset="-127"/>
                <a:ea typeface="페이퍼로지 7 Bold" charset="-127"/>
              </a:rPr>
              <a:t>오션뷰</a:t>
            </a: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 워크 </a:t>
            </a:r>
            <a:r>
              <a:rPr lang="ko-KR" altLang="en-US" sz="3200" dirty="0" err="1">
                <a:latin typeface="페이퍼로지 7 Bold" charset="-127"/>
                <a:ea typeface="페이퍼로지 7 Bold" charset="-127"/>
              </a:rPr>
              <a:t>플레이스</a:t>
            </a: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 조성</a:t>
            </a:r>
            <a:endParaRPr lang="en-US" altLang="ko-KR" sz="3200" dirty="0">
              <a:latin typeface="페이퍼로지 7 Bold" charset="-127"/>
              <a:ea typeface="페이퍼로지 7 Bold" charset="-127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 기숙사 건물을 깔끔한 숙박시설로</a:t>
            </a:r>
            <a:endParaRPr lang="en-US" altLang="ko-KR" sz="3200" dirty="0">
              <a:latin typeface="페이퍼로지 7 Bold" charset="-127"/>
              <a:ea typeface="페이퍼로지 7 Bold" charset="-127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식당을 카페로</a:t>
            </a:r>
            <a:r>
              <a:rPr lang="en-US" altLang="ko-KR" sz="3200" dirty="0">
                <a:latin typeface="페이퍼로지 7 Bold" charset="-127"/>
                <a:ea typeface="페이퍼로지 7 Bold" charset="-127"/>
              </a:rPr>
              <a:t>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ko-KR" altLang="en-US" sz="3200" dirty="0">
                <a:latin typeface="페이퍼로지 7 Bold" charset="-127"/>
                <a:ea typeface="페이퍼로지 7 Bold" charset="-127"/>
              </a:rPr>
              <a:t>초고속 와이파이  </a:t>
            </a:r>
            <a:r>
              <a:rPr lang="ko-KR" altLang="en-US" sz="3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DC3A4-9EAC-793C-B2DC-CC604EBC93BD}"/>
              </a:ext>
            </a:extLst>
          </p:cNvPr>
          <p:cNvSpPr/>
          <p:nvPr/>
        </p:nvSpPr>
        <p:spPr>
          <a:xfrm>
            <a:off x="10457499" y="6359415"/>
            <a:ext cx="17460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9EA83-AAEC-89F3-2FF9-676CB741F324}"/>
              </a:ext>
            </a:extLst>
          </p:cNvPr>
          <p:cNvSpPr txBox="1"/>
          <p:nvPr/>
        </p:nvSpPr>
        <p:spPr>
          <a:xfrm>
            <a:off x="709783" y="643399"/>
            <a:ext cx="454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페이퍼로지 7 Bold" charset="-127"/>
                <a:ea typeface="페이퍼로지 7 Bold" charset="-127"/>
              </a:rPr>
              <a:t>IDEA</a:t>
            </a:r>
            <a:r>
              <a:rPr lang="ko-KR" altLang="en-US" sz="5400" dirty="0">
                <a:latin typeface="페이퍼로지 7 Bold" charset="-127"/>
                <a:ea typeface="페이퍼로지 7 Bold" charset="-127"/>
              </a:rPr>
              <a:t> </a:t>
            </a:r>
            <a:endParaRPr lang="en-US" altLang="ko-KR" sz="5400" dirty="0">
              <a:latin typeface="페이퍼로지 7 Bold" charset="-127"/>
              <a:ea typeface="페이퍼로지 7 Bold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DB2DF2-E77E-AC65-E611-B78F5CDE3330}"/>
              </a:ext>
            </a:extLst>
          </p:cNvPr>
          <p:cNvCxnSpPr/>
          <p:nvPr/>
        </p:nvCxnSpPr>
        <p:spPr>
          <a:xfrm>
            <a:off x="635432" y="1746598"/>
            <a:ext cx="469598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1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25ADB7-26C0-FAC9-3DA7-ED349C314A38}"/>
              </a:ext>
            </a:extLst>
          </p:cNvPr>
          <p:cNvSpPr txBox="1"/>
          <p:nvPr/>
        </p:nvSpPr>
        <p:spPr>
          <a:xfrm>
            <a:off x="396931" y="520860"/>
            <a:ext cx="4095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영도구가 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매력적인 이유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en-US" altLang="ko-KR" sz="5400" dirty="0"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ko-KR" altLang="en-US" sz="4400" dirty="0">
                <a:latin typeface="페이퍼로지 7 Bold" pitchFamily="2" charset="-127"/>
                <a:ea typeface="페이퍼로지 7 Bold" pitchFamily="2" charset="-127"/>
              </a:rPr>
              <a:t>다양한 관광명소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F404B2-1421-EBD6-F1B6-DD38D333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66" y="613849"/>
            <a:ext cx="6793030" cy="50465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67D371-11DA-19BB-F1D5-73705AE72279}"/>
              </a:ext>
            </a:extLst>
          </p:cNvPr>
          <p:cNvSpPr txBox="1"/>
          <p:nvPr/>
        </p:nvSpPr>
        <p:spPr>
          <a:xfrm>
            <a:off x="6726199" y="5792996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영도구청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BA04AE-D998-B214-39BE-0F7D24FB300D}"/>
              </a:ext>
            </a:extLst>
          </p:cNvPr>
          <p:cNvGrpSpPr/>
          <p:nvPr/>
        </p:nvGrpSpPr>
        <p:grpSpPr>
          <a:xfrm>
            <a:off x="7517136" y="2689812"/>
            <a:ext cx="1898248" cy="1200873"/>
            <a:chOff x="8711879" y="4803494"/>
            <a:chExt cx="1898248" cy="1200873"/>
          </a:xfrm>
        </p:grpSpPr>
        <p:pic>
          <p:nvPicPr>
            <p:cNvPr id="17" name="그래픽 16" descr="표식 단색으로 채워진">
              <a:extLst>
                <a:ext uri="{FF2B5EF4-FFF2-40B4-BE49-F238E27FC236}">
                  <a16:creationId xmlns:a16="http://schemas.microsoft.com/office/drawing/2014/main" id="{589546EF-3096-4545-F08A-BB650CB2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3803" y="5089967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2435DB-EA89-C638-B499-AD554FFC0CC2}"/>
                </a:ext>
              </a:extLst>
            </p:cNvPr>
            <p:cNvSpPr txBox="1"/>
            <p:nvPr/>
          </p:nvSpPr>
          <p:spPr>
            <a:xfrm>
              <a:off x="8711879" y="4803494"/>
              <a:ext cx="1898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atin typeface="페이퍼로지 8 ExtraBold" pitchFamily="2" charset="-127"/>
                  <a:ea typeface="페이퍼로지 8 ExtraBold" pitchFamily="2" charset="-127"/>
                </a:rPr>
                <a:t>부산남고등학교</a:t>
              </a:r>
              <a:endParaRPr lang="ko-KR" altLang="en-US" sz="2000" dirty="0">
                <a:latin typeface="페이퍼로지 8 ExtraBold" pitchFamily="2" charset="-127"/>
                <a:ea typeface="페이퍼로지 8 Extra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00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A4EBB3-2DB0-47D9-15FF-2E7B15B3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9"/>
          <a:stretch/>
        </p:blipFill>
        <p:spPr>
          <a:xfrm>
            <a:off x="-12126" y="-4614"/>
            <a:ext cx="12191999" cy="68626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1A3519-ACA8-BAE5-F076-8C28DB799029}"/>
              </a:ext>
            </a:extLst>
          </p:cNvPr>
          <p:cNvGrpSpPr/>
          <p:nvPr/>
        </p:nvGrpSpPr>
        <p:grpSpPr>
          <a:xfrm>
            <a:off x="8711879" y="4803494"/>
            <a:ext cx="1898248" cy="1200873"/>
            <a:chOff x="8711879" y="4803494"/>
            <a:chExt cx="1898248" cy="1200873"/>
          </a:xfrm>
        </p:grpSpPr>
        <p:pic>
          <p:nvPicPr>
            <p:cNvPr id="7" name="그래픽 6" descr="표식 단색으로 채워진">
              <a:extLst>
                <a:ext uri="{FF2B5EF4-FFF2-40B4-BE49-F238E27FC236}">
                  <a16:creationId xmlns:a16="http://schemas.microsoft.com/office/drawing/2014/main" id="{1A3038AF-1E20-50C7-7DBC-F47DA031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3803" y="508996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F9AA37-B669-09FB-E5A1-CD919EED4A30}"/>
                </a:ext>
              </a:extLst>
            </p:cNvPr>
            <p:cNvSpPr txBox="1"/>
            <p:nvPr/>
          </p:nvSpPr>
          <p:spPr>
            <a:xfrm>
              <a:off x="8711879" y="480349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FF0000"/>
                  </a:solidFill>
                  <a:latin typeface="페이퍼로지 6 SemiBold" pitchFamily="2" charset="-127"/>
                  <a:ea typeface="페이퍼로지 6 SemiBold" pitchFamily="2" charset="-127"/>
                </a:rPr>
                <a:t>부산남고등학교</a:t>
              </a:r>
              <a:endParaRPr lang="ko-KR" altLang="en-US" dirty="0"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BD0709F-BA43-7C6C-5402-B44BA86BCC84}"/>
              </a:ext>
            </a:extLst>
          </p:cNvPr>
          <p:cNvGrpSpPr/>
          <p:nvPr/>
        </p:nvGrpSpPr>
        <p:grpSpPr>
          <a:xfrm>
            <a:off x="1537204" y="1543797"/>
            <a:ext cx="1898248" cy="1242162"/>
            <a:chOff x="3642167" y="4845064"/>
            <a:chExt cx="1898248" cy="1242162"/>
          </a:xfrm>
        </p:grpSpPr>
        <p:pic>
          <p:nvPicPr>
            <p:cNvPr id="17" name="그래픽 16" descr="표식 단색으로 채워진">
              <a:extLst>
                <a:ext uri="{FF2B5EF4-FFF2-40B4-BE49-F238E27FC236}">
                  <a16:creationId xmlns:a16="http://schemas.microsoft.com/office/drawing/2014/main" id="{727D2172-3BB1-993F-DCAE-E65F5ABB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DC401-D3B1-B384-56E6-5832655884D3}"/>
                </a:ext>
              </a:extLst>
            </p:cNvPr>
            <p:cNvSpPr txBox="1"/>
            <p:nvPr/>
          </p:nvSpPr>
          <p:spPr>
            <a:xfrm>
              <a:off x="3642167" y="484506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흰여울문화마을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CE398-1B59-D0B1-C711-86C6ACD9EE28}"/>
              </a:ext>
            </a:extLst>
          </p:cNvPr>
          <p:cNvGrpSpPr/>
          <p:nvPr/>
        </p:nvGrpSpPr>
        <p:grpSpPr>
          <a:xfrm>
            <a:off x="432673" y="715083"/>
            <a:ext cx="1898248" cy="1283732"/>
            <a:chOff x="3417312" y="4803494"/>
            <a:chExt cx="1898248" cy="1283732"/>
          </a:xfrm>
        </p:grpSpPr>
        <p:pic>
          <p:nvPicPr>
            <p:cNvPr id="20" name="그래픽 19" descr="표식 단색으로 채워진">
              <a:extLst>
                <a:ext uri="{FF2B5EF4-FFF2-40B4-BE49-F238E27FC236}">
                  <a16:creationId xmlns:a16="http://schemas.microsoft.com/office/drawing/2014/main" id="{9C77E278-77BC-AC72-FAEB-93457CFF2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3EECC-4F17-323E-DAE3-6971CDABE5C2}"/>
                </a:ext>
              </a:extLst>
            </p:cNvPr>
            <p:cNvSpPr txBox="1"/>
            <p:nvPr/>
          </p:nvSpPr>
          <p:spPr>
            <a:xfrm>
              <a:off x="3417312" y="4803494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err="1">
                  <a:latin typeface="페이퍼로지 6 SemiBold" pitchFamily="2" charset="-127"/>
                  <a:ea typeface="페이퍼로지 6 SemiBold" pitchFamily="2" charset="-127"/>
                </a:rPr>
                <a:t>절영</a:t>
              </a:r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해안산책로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3B423C-2BA1-9047-9598-1CF17E3F972D}"/>
              </a:ext>
            </a:extLst>
          </p:cNvPr>
          <p:cNvGrpSpPr/>
          <p:nvPr/>
        </p:nvGrpSpPr>
        <p:grpSpPr>
          <a:xfrm>
            <a:off x="4734597" y="4106807"/>
            <a:ext cx="1898248" cy="1218419"/>
            <a:chOff x="3341226" y="4868807"/>
            <a:chExt cx="1898248" cy="1218419"/>
          </a:xfrm>
        </p:grpSpPr>
        <p:pic>
          <p:nvPicPr>
            <p:cNvPr id="23" name="그래픽 22" descr="표식 단색으로 채워진">
              <a:extLst>
                <a:ext uri="{FF2B5EF4-FFF2-40B4-BE49-F238E27FC236}">
                  <a16:creationId xmlns:a16="http://schemas.microsoft.com/office/drawing/2014/main" id="{C909E024-6622-C67F-B7FD-0BF2C3944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B7670-FA4F-C855-9F7E-C0B9D7B7D58C}"/>
                </a:ext>
              </a:extLst>
            </p:cNvPr>
            <p:cNvSpPr txBox="1"/>
            <p:nvPr/>
          </p:nvSpPr>
          <p:spPr>
            <a:xfrm>
              <a:off x="3341226" y="4868807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영도하늘전망대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E85CF6-2447-3F3F-7E74-668828C4599B}"/>
              </a:ext>
            </a:extLst>
          </p:cNvPr>
          <p:cNvGrpSpPr/>
          <p:nvPr/>
        </p:nvGrpSpPr>
        <p:grpSpPr>
          <a:xfrm>
            <a:off x="7151778" y="5292569"/>
            <a:ext cx="2210763" cy="1101570"/>
            <a:chOff x="2536787" y="4985656"/>
            <a:chExt cx="2210763" cy="1101570"/>
          </a:xfrm>
        </p:grpSpPr>
        <p:pic>
          <p:nvPicPr>
            <p:cNvPr id="26" name="그래픽 25" descr="표식 단색으로 채워진">
              <a:extLst>
                <a:ext uri="{FF2B5EF4-FFF2-40B4-BE49-F238E27FC236}">
                  <a16:creationId xmlns:a16="http://schemas.microsoft.com/office/drawing/2014/main" id="{E2F0993A-A916-150C-53B1-243F79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150" y="5172826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F431E-46FB-CB76-D916-5698E8EA28A5}"/>
                </a:ext>
              </a:extLst>
            </p:cNvPr>
            <p:cNvSpPr txBox="1"/>
            <p:nvPr/>
          </p:nvSpPr>
          <p:spPr>
            <a:xfrm>
              <a:off x="2536787" y="4985656"/>
              <a:ext cx="1898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페이퍼로지 6 SemiBold" pitchFamily="2" charset="-127"/>
                  <a:ea typeface="페이퍼로지 6 SemiBold" pitchFamily="2" charset="-127"/>
                </a:rPr>
                <a:t>중리노을전망대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FF2177-C660-AD64-6031-37DAE7A4C006}"/>
              </a:ext>
            </a:extLst>
          </p:cNvPr>
          <p:cNvSpPr/>
          <p:nvPr/>
        </p:nvSpPr>
        <p:spPr>
          <a:xfrm>
            <a:off x="92921" y="6394139"/>
            <a:ext cx="17460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64000">
                      <a:srgbClr val="A8145E"/>
                    </a:gs>
                    <a:gs pos="100000">
                      <a:srgbClr val="F21A7C"/>
                    </a:gs>
                  </a:gsLst>
                  <a:lin ang="5400000" scaled="1"/>
                  <a:tileRect/>
                </a:gradFill>
                <a:latin typeface="페이퍼로지 9 Black" pitchFamily="2" charset="-127"/>
                <a:ea typeface="페이퍼로지 9 Black" pitchFamily="2" charset="-127"/>
              </a:rPr>
              <a:t>DIVE 2024</a:t>
            </a:r>
          </a:p>
        </p:txBody>
      </p:sp>
      <p:pic>
        <p:nvPicPr>
          <p:cNvPr id="1026" name="Picture 2" descr="관광명소&gt;영도8경 | 영도구 문화관광">
            <a:extLst>
              <a:ext uri="{FF2B5EF4-FFF2-40B4-BE49-F238E27FC236}">
                <a16:creationId xmlns:a16="http://schemas.microsoft.com/office/drawing/2014/main" id="{B9D25B7B-E80A-FA82-01DA-31752A4E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52" y="216557"/>
            <a:ext cx="8146948" cy="2597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C8184-8521-29B5-D8C2-652519460A45}"/>
              </a:ext>
            </a:extLst>
          </p:cNvPr>
          <p:cNvSpPr txBox="1"/>
          <p:nvPr/>
        </p:nvSpPr>
        <p:spPr>
          <a:xfrm>
            <a:off x="7920942" y="309972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영도구청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1FC1A-70FD-4260-4B34-776AE1A96343}"/>
              </a:ext>
            </a:extLst>
          </p:cNvPr>
          <p:cNvSpPr txBox="1"/>
          <p:nvPr/>
        </p:nvSpPr>
        <p:spPr>
          <a:xfrm>
            <a:off x="98936" y="6054363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네이버지도</a:t>
            </a:r>
          </a:p>
        </p:txBody>
      </p:sp>
    </p:spTree>
    <p:extLst>
      <p:ext uri="{BB962C8B-B14F-4D97-AF65-F5344CB8AC3E}">
        <p14:creationId xmlns:p14="http://schemas.microsoft.com/office/powerpoint/2010/main" val="403979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6FEB-9F75-852F-3881-3DA15338E785}"/>
              </a:ext>
            </a:extLst>
          </p:cNvPr>
          <p:cNvSpPr txBox="1"/>
          <p:nvPr/>
        </p:nvSpPr>
        <p:spPr>
          <a:xfrm>
            <a:off x="331869" y="398846"/>
            <a:ext cx="1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페이퍼로지 7 Bold" charset="-127"/>
                <a:ea typeface="페이퍼로지 7 Bold" charset="-127"/>
              </a:rPr>
              <a:t>부산 국립해양박물관</a:t>
            </a:r>
            <a:endParaRPr lang="ko-KR" altLang="en-US" sz="2000" b="1" dirty="0">
              <a:latin typeface="페이퍼로지 7 Bold" charset="-127"/>
              <a:ea typeface="페이퍼로지 7 Bold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7A56-B309-CC72-5880-10929ADC19AE}"/>
              </a:ext>
            </a:extLst>
          </p:cNvPr>
          <p:cNvSpPr txBox="1"/>
          <p:nvPr/>
        </p:nvSpPr>
        <p:spPr>
          <a:xfrm>
            <a:off x="4251767" y="6151377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국립해양박물관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09D419-55F4-A88D-67A6-9D98B48D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60" y="1229629"/>
            <a:ext cx="7061280" cy="470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24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3B417-F4FE-FFD6-8690-E8353A354854}"/>
              </a:ext>
            </a:extLst>
          </p:cNvPr>
          <p:cNvSpPr txBox="1"/>
          <p:nvPr/>
        </p:nvSpPr>
        <p:spPr>
          <a:xfrm>
            <a:off x="2497238" y="2921168"/>
            <a:ext cx="719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charset="-127"/>
                <a:ea typeface="페이퍼로지 7 Bold" charset="-127"/>
              </a:rPr>
              <a:t>기대효과는</a:t>
            </a:r>
            <a:r>
              <a:rPr lang="en-US" altLang="ko-KR" sz="6000" dirty="0">
                <a:latin typeface="페이퍼로지 7 Bold" charset="-127"/>
                <a:ea typeface="페이퍼로지 7 Bold" charset="-127"/>
              </a:rPr>
              <a:t>?</a:t>
            </a:r>
            <a:endParaRPr lang="ko-KR" altLang="en-US" sz="6000" dirty="0">
              <a:latin typeface="페이퍼로지 7 Bold" charset="-127"/>
              <a:ea typeface="페이퍼로지 7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699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3AB17-79E9-D87D-6635-3C389E80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31" y="-9947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페이퍼로지 7 Bold" charset="-127"/>
                <a:ea typeface="페이퍼로지 7 Bold" charset="-127"/>
              </a:rPr>
              <a:t>지역 경제 활성화</a:t>
            </a:r>
            <a:r>
              <a:rPr lang="en-US" altLang="ko-KR" b="1" dirty="0">
                <a:latin typeface="페이퍼로지 7 Bold" charset="-127"/>
                <a:ea typeface="페이퍼로지 7 Bold" charset="-127"/>
              </a:rPr>
              <a:t> </a:t>
            </a:r>
            <a:r>
              <a:rPr lang="en-US" altLang="ko-KR" sz="3200" b="1" dirty="0">
                <a:latin typeface="페이퍼로지 7 Bold" charset="-127"/>
                <a:ea typeface="페이퍼로지 7 Bold" charset="-127"/>
              </a:rPr>
              <a:t>:</a:t>
            </a:r>
            <a:r>
              <a:rPr lang="en-US" altLang="ko-KR" sz="4000" b="1" dirty="0">
                <a:latin typeface="페이퍼로지 7 Bold" charset="-127"/>
                <a:ea typeface="페이퍼로지 7 Bold" charset="-127"/>
              </a:rPr>
              <a:t> </a:t>
            </a:r>
            <a:r>
              <a:rPr lang="ko-KR" altLang="en-US" sz="3200" b="1" dirty="0">
                <a:latin typeface="페이퍼로지 7 Bold" charset="-127"/>
                <a:ea typeface="페이퍼로지 7 Bold" charset="-127"/>
              </a:rPr>
              <a:t>인구 감소 관광 </a:t>
            </a:r>
            <a:r>
              <a:rPr lang="ko-KR" altLang="en-US" sz="3200" b="1" dirty="0" err="1">
                <a:latin typeface="페이퍼로지 7 Bold" charset="-127"/>
                <a:ea typeface="페이퍼로지 7 Bold" charset="-127"/>
              </a:rPr>
              <a:t>대체율</a:t>
            </a:r>
            <a:r>
              <a:rPr lang="ko-KR" altLang="en-US" sz="3200" b="1" dirty="0">
                <a:latin typeface="페이퍼로지 7 Bold" charset="-127"/>
                <a:ea typeface="페이퍼로지 7 Bold" charset="-127"/>
              </a:rPr>
              <a:t> 계산기 </a:t>
            </a:r>
            <a:endParaRPr lang="ko-KR" altLang="en-US" b="1" dirty="0">
              <a:latin typeface="페이퍼로지 7 Bold" charset="-127"/>
              <a:ea typeface="페이퍼로지 7 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82CF71-1871-8F9F-A04D-A5C12840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12" y="1030810"/>
            <a:ext cx="10245775" cy="5254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2A2C6-97F3-B786-2729-81624773A93A}"/>
              </a:ext>
            </a:extLst>
          </p:cNvPr>
          <p:cNvSpPr txBox="1"/>
          <p:nvPr/>
        </p:nvSpPr>
        <p:spPr>
          <a:xfrm>
            <a:off x="4213185" y="4091008"/>
            <a:ext cx="295005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페이퍼로지 7 Bold" charset="-127"/>
                <a:ea typeface="페이퍼로지 7 Bold" charset="-127"/>
              </a:rPr>
              <a:t>80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명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*1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달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(30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일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)*1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년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(12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달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) =28,800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828BC-E4AA-77F5-C4B4-A782BA81E25A}"/>
              </a:ext>
            </a:extLst>
          </p:cNvPr>
          <p:cNvSpPr txBox="1"/>
          <p:nvPr/>
        </p:nvSpPr>
        <p:spPr>
          <a:xfrm>
            <a:off x="7435270" y="4091008"/>
            <a:ext cx="2407972" cy="135421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페이퍼로지 7 Bold" charset="-127"/>
                <a:ea typeface="페이퍼로지 7 Bold" charset="-127"/>
              </a:rPr>
              <a:t>75,000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원</a:t>
            </a:r>
            <a:endParaRPr lang="en-US" altLang="ko-KR" dirty="0">
              <a:latin typeface="페이퍼로지 7 Bold" charset="-127"/>
              <a:ea typeface="페이퍼로지 7 Bold" charset="-127"/>
            </a:endParaRPr>
          </a:p>
          <a:p>
            <a:pPr algn="ctr"/>
            <a:r>
              <a:rPr lang="en-US" altLang="ko-KR" sz="1400" dirty="0">
                <a:latin typeface="페이퍼로지 7 Bold" charset="-127"/>
                <a:ea typeface="페이퍼로지 7 Bold" charset="-127"/>
              </a:rPr>
              <a:t>(</a:t>
            </a:r>
            <a:r>
              <a:rPr lang="ko-KR" altLang="en-US" sz="1400" dirty="0">
                <a:latin typeface="페이퍼로지 7 Bold" charset="-127"/>
                <a:ea typeface="페이퍼로지 7 Bold" charset="-127"/>
              </a:rPr>
              <a:t>부산 서부 </a:t>
            </a:r>
            <a:r>
              <a:rPr lang="en-US" altLang="ko-KR" sz="1400" dirty="0">
                <a:latin typeface="페이퍼로지 7 Bold" charset="-127"/>
                <a:ea typeface="페이퍼로지 7 Bold" charset="-127"/>
              </a:rPr>
              <a:t>2</a:t>
            </a:r>
            <a:r>
              <a:rPr lang="ko-KR" altLang="en-US" sz="1400" dirty="0">
                <a:latin typeface="페이퍼로지 7 Bold" charset="-127"/>
                <a:ea typeface="페이퍼로지 7 Bold" charset="-127"/>
              </a:rPr>
              <a:t>년 평균 모텔 가격</a:t>
            </a:r>
            <a:r>
              <a:rPr lang="en-US" altLang="ko-KR" sz="1400" dirty="0">
                <a:latin typeface="페이퍼로지 7 Bold" charset="-127"/>
                <a:ea typeface="페이퍼로지 7 Bold" charset="-127"/>
              </a:rPr>
              <a:t>) </a:t>
            </a:r>
          </a:p>
          <a:p>
            <a:pPr algn="ctr"/>
            <a:r>
              <a:rPr lang="en-US" altLang="ko-KR" dirty="0">
                <a:latin typeface="페이퍼로지 7 Bold" charset="-127"/>
                <a:ea typeface="페이퍼로지 7 Bold" charset="-127"/>
              </a:rPr>
              <a:t>+ 10621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원</a:t>
            </a:r>
            <a:endParaRPr lang="en-US" altLang="ko-KR" dirty="0">
              <a:latin typeface="페이퍼로지 7 Bold" charset="-127"/>
              <a:ea typeface="페이퍼로지 7 Bold" charset="-127"/>
            </a:endParaRPr>
          </a:p>
          <a:p>
            <a:pPr algn="ctr"/>
            <a:r>
              <a:rPr lang="en-US" altLang="ko-KR" sz="1400" dirty="0">
                <a:latin typeface="페이퍼로지 7 Bold" charset="-127"/>
                <a:ea typeface="페이퍼로지 7 Bold" charset="-127"/>
              </a:rPr>
              <a:t>(</a:t>
            </a:r>
            <a:r>
              <a:rPr lang="ko-KR" altLang="en-US" sz="1400" dirty="0">
                <a:latin typeface="페이퍼로지 7 Bold" charset="-127"/>
                <a:ea typeface="페이퍼로지 7 Bold" charset="-127"/>
              </a:rPr>
              <a:t>한국 소비 자원 외식비 평균 가격</a:t>
            </a:r>
            <a:r>
              <a:rPr lang="en-US" altLang="ko-KR" sz="1400" dirty="0">
                <a:latin typeface="페이퍼로지 7 Bold" charset="-127"/>
                <a:ea typeface="페이퍼로지 7 Bold" charset="-127"/>
              </a:rPr>
              <a:t>) </a:t>
            </a:r>
            <a:r>
              <a:rPr lang="en-US" altLang="ko-KR" dirty="0">
                <a:latin typeface="페이퍼로지 7 Bold" charset="-127"/>
                <a:ea typeface="페이퍼로지 7 Bold" charset="-127"/>
              </a:rPr>
              <a:t>= 106,800</a:t>
            </a:r>
            <a:r>
              <a:rPr lang="ko-KR" altLang="en-US" dirty="0">
                <a:latin typeface="페이퍼로지 7 Bold" charset="-127"/>
                <a:ea typeface="페이퍼로지 7 Bold" charset="-127"/>
              </a:rPr>
              <a:t>원</a:t>
            </a:r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5E4C36E2-5154-AE04-2962-82D491184C3A}"/>
              </a:ext>
            </a:extLst>
          </p:cNvPr>
          <p:cNvSpPr/>
          <p:nvPr/>
        </p:nvSpPr>
        <p:spPr>
          <a:xfrm>
            <a:off x="6761997" y="3819645"/>
            <a:ext cx="140046" cy="257444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F6C0A6CB-13E9-2BD4-EBE2-292DE3310410}"/>
              </a:ext>
            </a:extLst>
          </p:cNvPr>
          <p:cNvSpPr/>
          <p:nvPr/>
        </p:nvSpPr>
        <p:spPr>
          <a:xfrm>
            <a:off x="8990442" y="3819645"/>
            <a:ext cx="140046" cy="257444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7D5E74A-035D-5EA8-ADE7-1489A1545980}"/>
              </a:ext>
            </a:extLst>
          </p:cNvPr>
          <p:cNvSpPr/>
          <p:nvPr/>
        </p:nvSpPr>
        <p:spPr>
          <a:xfrm>
            <a:off x="10399497" y="5827190"/>
            <a:ext cx="560182" cy="41223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92539-FBAA-A06D-6ACB-035E0BA38C26}"/>
              </a:ext>
            </a:extLst>
          </p:cNvPr>
          <p:cNvSpPr txBox="1"/>
          <p:nvPr/>
        </p:nvSpPr>
        <p:spPr>
          <a:xfrm>
            <a:off x="4355938" y="6544704"/>
            <a:ext cx="348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자료</a:t>
            </a:r>
            <a:r>
              <a:rPr lang="en-US" altLang="ko-KR" sz="1400" dirty="0">
                <a:latin typeface="페이퍼로지 2 ExtraLight" pitchFamily="2" charset="-127"/>
                <a:ea typeface="페이퍼로지 2 ExtraLight" pitchFamily="2" charset="-127"/>
              </a:rPr>
              <a:t>: </a:t>
            </a:r>
            <a:r>
              <a:rPr lang="ko-KR" altLang="en-US" sz="1400" dirty="0">
                <a:latin typeface="페이퍼로지 2 ExtraLight" pitchFamily="2" charset="-127"/>
                <a:ea typeface="페이퍼로지 2 ExtraLight" pitchFamily="2" charset="-127"/>
              </a:rPr>
              <a:t>한국관광 </a:t>
            </a:r>
            <a:r>
              <a:rPr lang="ko-KR" altLang="en-US" sz="1400" dirty="0" err="1">
                <a:latin typeface="페이퍼로지 2 ExtraLight" pitchFamily="2" charset="-127"/>
                <a:ea typeface="페이퍼로지 2 ExtraLight" pitchFamily="2" charset="-127"/>
              </a:rPr>
              <a:t>데이터랩</a:t>
            </a:r>
            <a:endParaRPr lang="ko-KR" altLang="en-US" sz="1400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A45E36-6C51-02F0-D89B-40D93829DE88}"/>
              </a:ext>
            </a:extLst>
          </p:cNvPr>
          <p:cNvSpPr txBox="1"/>
          <p:nvPr/>
        </p:nvSpPr>
        <p:spPr>
          <a:xfrm>
            <a:off x="470705" y="421036"/>
            <a:ext cx="39855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부산광역시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출생아 수 </a:t>
            </a:r>
            <a:endParaRPr lang="en-US" altLang="ko-KR" sz="5400" dirty="0">
              <a:latin typeface="페이퍼로지 7 Bold" pitchFamily="2" charset="-127"/>
              <a:ea typeface="페이퍼로지 7 Bold" pitchFamily="2" charset="-127"/>
            </a:endParaRPr>
          </a:p>
          <a:p>
            <a:r>
              <a:rPr lang="ko-KR" altLang="en-US" sz="5400" dirty="0">
                <a:latin typeface="페이퍼로지 7 Bold" pitchFamily="2" charset="-127"/>
                <a:ea typeface="페이퍼로지 7 Bold" pitchFamily="2" charset="-127"/>
              </a:rPr>
              <a:t>감소 추이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0C6E21-6070-E118-393C-3E37C4462B6C}"/>
              </a:ext>
            </a:extLst>
          </p:cNvPr>
          <p:cNvGrpSpPr/>
          <p:nvPr/>
        </p:nvGrpSpPr>
        <p:grpSpPr>
          <a:xfrm>
            <a:off x="4257553" y="1340401"/>
            <a:ext cx="7197525" cy="4569316"/>
            <a:chOff x="4523770" y="1375125"/>
            <a:chExt cx="7197525" cy="4569316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EA876589-8AFB-4081-3ABE-12AD3E9BE5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4818542"/>
                </p:ext>
              </p:extLst>
            </p:nvPr>
          </p:nvGraphicFramePr>
          <p:xfrm>
            <a:off x="4523770" y="1375125"/>
            <a:ext cx="7197525" cy="41077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49CDB-E5FC-0830-189A-BF537A17D08D}"/>
                </a:ext>
              </a:extLst>
            </p:cNvPr>
            <p:cNvSpPr txBox="1"/>
            <p:nvPr/>
          </p:nvSpPr>
          <p:spPr>
            <a:xfrm>
              <a:off x="6382471" y="5636664"/>
              <a:ext cx="3480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자료</a:t>
              </a:r>
              <a:r>
                <a:rPr lang="en-US" altLang="ko-KR" sz="1400" dirty="0">
                  <a:latin typeface="페이퍼로지 2 ExtraLight" pitchFamily="2" charset="-127"/>
                  <a:ea typeface="페이퍼로지 2 ExtraLight" pitchFamily="2" charset="-127"/>
                </a:rPr>
                <a:t>: </a:t>
              </a:r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국가 </a:t>
              </a:r>
              <a:r>
                <a:rPr lang="ko-KR" altLang="en-US" sz="1400" dirty="0" err="1">
                  <a:latin typeface="페이퍼로지 2 ExtraLight" pitchFamily="2" charset="-127"/>
                  <a:ea typeface="페이퍼로지 2 ExtraLight" pitchFamily="2" charset="-127"/>
                </a:rPr>
                <a:t>통계포털</a:t>
              </a:r>
              <a:r>
                <a:rPr lang="ko-KR" altLang="en-US" sz="1400" dirty="0">
                  <a:latin typeface="페이퍼로지 2 ExtraLight" pitchFamily="2" charset="-127"/>
                  <a:ea typeface="페이퍼로지 2 ExtraLight" pitchFamily="2" charset="-127"/>
                </a:rPr>
                <a:t> 데이터 분석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691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AC095-662F-F8DA-3EC6-101B2FB6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812"/>
            <a:ext cx="10515600" cy="1389784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latin typeface="페이퍼로지 7 Bold" charset="-127"/>
                <a:ea typeface="페이퍼로지 7 Bold" charset="-127"/>
              </a:rPr>
              <a:t>지역의 재발견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9ECCCB-451B-FB1E-4A32-91F0566CCBCD}"/>
              </a:ext>
            </a:extLst>
          </p:cNvPr>
          <p:cNvGrpSpPr/>
          <p:nvPr/>
        </p:nvGrpSpPr>
        <p:grpSpPr>
          <a:xfrm>
            <a:off x="618222" y="1196790"/>
            <a:ext cx="10287483" cy="1384995"/>
            <a:chOff x="471610" y="1983870"/>
            <a:chExt cx="10287483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7C53D8D-E3B2-F386-F315-8B80E62563CC}"/>
                </a:ext>
              </a:extLst>
            </p:cNvPr>
            <p:cNvGrpSpPr/>
            <p:nvPr/>
          </p:nvGrpSpPr>
          <p:grpSpPr>
            <a:xfrm>
              <a:off x="471610" y="2291787"/>
              <a:ext cx="5084180" cy="923622"/>
              <a:chOff x="1130943" y="2291787"/>
              <a:chExt cx="5084180" cy="923622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041AFD7-3EB5-1AB1-5D73-A42AFA099436}"/>
                  </a:ext>
                </a:extLst>
              </p:cNvPr>
              <p:cNvSpPr/>
              <p:nvPr/>
            </p:nvSpPr>
            <p:spPr>
              <a:xfrm>
                <a:off x="1250066" y="2291787"/>
                <a:ext cx="4845934" cy="9236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09A6C-4DD5-09D6-3B35-E836EDB905EB}"/>
                  </a:ext>
                </a:extLst>
              </p:cNvPr>
              <p:cNvSpPr txBox="1"/>
              <p:nvPr/>
            </p:nvSpPr>
            <p:spPr>
              <a:xfrm>
                <a:off x="1130943" y="2461210"/>
                <a:ext cx="50841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페이퍼로지 7 Bold" charset="-127"/>
                    <a:ea typeface="페이퍼로지 7 Bold" charset="-127"/>
                  </a:rPr>
                  <a:t>부산의 독특한 문화 경험</a:t>
                </a: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FB17FA5-414D-27A2-3870-948723DB8E18}"/>
                </a:ext>
              </a:extLst>
            </p:cNvPr>
            <p:cNvCxnSpPr/>
            <p:nvPr/>
          </p:nvCxnSpPr>
          <p:spPr>
            <a:xfrm>
              <a:off x="5436667" y="2753597"/>
              <a:ext cx="960699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3735CF-1500-4C56-8684-8F79CD8DF7D8}"/>
                </a:ext>
              </a:extLst>
            </p:cNvPr>
            <p:cNvSpPr txBox="1"/>
            <p:nvPr/>
          </p:nvSpPr>
          <p:spPr>
            <a:xfrm>
              <a:off x="5674913" y="1983870"/>
              <a:ext cx="50841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페이퍼로지 7 Bold" charset="-127"/>
                  <a:ea typeface="페이퍼로지 7 Bold" charset="-127"/>
                </a:rPr>
                <a:t>부산에 지속적인 방문</a:t>
              </a:r>
              <a:endParaRPr lang="en-US" altLang="ko-KR" sz="2800" dirty="0">
                <a:latin typeface="페이퍼로지 7 Bold" charset="-127"/>
                <a:ea typeface="페이퍼로지 7 Bold" charset="-127"/>
              </a:endParaRPr>
            </a:p>
            <a:p>
              <a:pPr algn="ctr"/>
              <a:r>
                <a:rPr lang="en-US" altLang="ko-KR" sz="2800" dirty="0">
                  <a:latin typeface="페이퍼로지 7 Bold" charset="-127"/>
                  <a:ea typeface="페이퍼로지 7 Bold" charset="-127"/>
                </a:rPr>
                <a:t>+</a:t>
              </a:r>
            </a:p>
            <a:p>
              <a:pPr algn="ctr"/>
              <a:r>
                <a:rPr lang="ko-KR" altLang="en-US" sz="2800" dirty="0">
                  <a:latin typeface="페이퍼로지 7 Bold" charset="-127"/>
                  <a:ea typeface="페이퍼로지 7 Bold" charset="-127"/>
                </a:rPr>
                <a:t>이주 고려 가능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1284C7-8CC6-6ED2-B874-BCCE889EBE4B}"/>
              </a:ext>
            </a:extLst>
          </p:cNvPr>
          <p:cNvGrpSpPr/>
          <p:nvPr/>
        </p:nvGrpSpPr>
        <p:grpSpPr>
          <a:xfrm>
            <a:off x="618222" y="2868454"/>
            <a:ext cx="11222942" cy="923622"/>
            <a:chOff x="471610" y="2291787"/>
            <a:chExt cx="11222942" cy="92362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50E4C8-18C5-F140-85BA-B180C6407D53}"/>
                </a:ext>
              </a:extLst>
            </p:cNvPr>
            <p:cNvGrpSpPr/>
            <p:nvPr/>
          </p:nvGrpSpPr>
          <p:grpSpPr>
            <a:xfrm>
              <a:off x="471610" y="2291787"/>
              <a:ext cx="5084180" cy="923622"/>
              <a:chOff x="1130943" y="2291787"/>
              <a:chExt cx="5084180" cy="923622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30C410DA-D12A-1117-79B2-84938DB7E369}"/>
                  </a:ext>
                </a:extLst>
              </p:cNvPr>
              <p:cNvSpPr/>
              <p:nvPr/>
            </p:nvSpPr>
            <p:spPr>
              <a:xfrm>
                <a:off x="1250066" y="2291787"/>
                <a:ext cx="4845934" cy="9236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6CCE3-D959-9201-2771-3B3D07FDDA1A}"/>
                  </a:ext>
                </a:extLst>
              </p:cNvPr>
              <p:cNvSpPr txBox="1"/>
              <p:nvPr/>
            </p:nvSpPr>
            <p:spPr>
              <a:xfrm>
                <a:off x="1130943" y="2461210"/>
                <a:ext cx="50841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페이퍼로지 7 Bold" charset="-127"/>
                    <a:ea typeface="페이퍼로지 7 Bold" charset="-127"/>
                  </a:rPr>
                  <a:t>글로벌 워케이션 인구 유치</a:t>
                </a: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18B0041-A334-4715-D1A4-15D3798B8EA3}"/>
                </a:ext>
              </a:extLst>
            </p:cNvPr>
            <p:cNvCxnSpPr/>
            <p:nvPr/>
          </p:nvCxnSpPr>
          <p:spPr>
            <a:xfrm>
              <a:off x="5436667" y="2753597"/>
              <a:ext cx="960699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FD6025-7978-6D76-8F47-E10E35C5E090}"/>
                </a:ext>
              </a:extLst>
            </p:cNvPr>
            <p:cNvSpPr txBox="1"/>
            <p:nvPr/>
          </p:nvSpPr>
          <p:spPr>
            <a:xfrm>
              <a:off x="6610372" y="2491987"/>
              <a:ext cx="508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페이퍼로지 7 Bold" charset="-127"/>
                  <a:ea typeface="페이퍼로지 7 Bold" charset="-127"/>
                </a:rPr>
                <a:t>부산이 국제적으로 알려짐</a:t>
              </a:r>
              <a:r>
                <a:rPr lang="en-US" altLang="ko-KR" sz="2800" dirty="0">
                  <a:latin typeface="페이퍼로지 7 Bold" charset="-127"/>
                  <a:ea typeface="페이퍼로지 7 Bold" charset="-127"/>
                </a:rPr>
                <a:t>!</a:t>
              </a:r>
              <a:endParaRPr lang="ko-KR" altLang="en-US" sz="2800" dirty="0">
                <a:latin typeface="페이퍼로지 7 Bold" charset="-127"/>
                <a:ea typeface="페이퍼로지 7 Bold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CD491E-F1C5-BF76-0FDB-463D701AD1C9}"/>
              </a:ext>
            </a:extLst>
          </p:cNvPr>
          <p:cNvGrpSpPr/>
          <p:nvPr/>
        </p:nvGrpSpPr>
        <p:grpSpPr>
          <a:xfrm>
            <a:off x="618222" y="4232915"/>
            <a:ext cx="11222942" cy="923622"/>
            <a:chOff x="471610" y="2291787"/>
            <a:chExt cx="11222942" cy="92362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EC94EB-D549-5426-D392-896C1FB62796}"/>
                </a:ext>
              </a:extLst>
            </p:cNvPr>
            <p:cNvGrpSpPr/>
            <p:nvPr/>
          </p:nvGrpSpPr>
          <p:grpSpPr>
            <a:xfrm>
              <a:off x="471610" y="2291787"/>
              <a:ext cx="5084180" cy="923622"/>
              <a:chOff x="1130943" y="2291787"/>
              <a:chExt cx="5084180" cy="923622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247F223-A693-0EBE-1F12-833A9561F98C}"/>
                  </a:ext>
                </a:extLst>
              </p:cNvPr>
              <p:cNvSpPr/>
              <p:nvPr/>
            </p:nvSpPr>
            <p:spPr>
              <a:xfrm>
                <a:off x="1250066" y="2291787"/>
                <a:ext cx="4845934" cy="9236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7E1837-E7F7-0FC0-D9C2-1FAA5E50D607}"/>
                  </a:ext>
                </a:extLst>
              </p:cNvPr>
              <p:cNvSpPr txBox="1"/>
              <p:nvPr/>
            </p:nvSpPr>
            <p:spPr>
              <a:xfrm>
                <a:off x="1130943" y="2461210"/>
                <a:ext cx="50841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페이퍼로지 7 Bold" charset="-127"/>
                    <a:ea typeface="페이퍼로지 7 Bold" charset="-127"/>
                  </a:rPr>
                  <a:t>청년 창업자</a:t>
                </a:r>
                <a:r>
                  <a:rPr lang="en-US" altLang="ko-KR" sz="3200" dirty="0">
                    <a:latin typeface="페이퍼로지 7 Bold" charset="-127"/>
                    <a:ea typeface="페이퍼로지 7 Bold" charset="-127"/>
                  </a:rPr>
                  <a:t>, </a:t>
                </a:r>
                <a:r>
                  <a:rPr lang="ko-KR" altLang="en-US" sz="3200" dirty="0">
                    <a:latin typeface="페이퍼로지 7 Bold" charset="-127"/>
                    <a:ea typeface="페이퍼로지 7 Bold" charset="-127"/>
                  </a:rPr>
                  <a:t>프리랜서 유입</a:t>
                </a:r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6FC234-3DED-83B9-DAE4-F448B88069FD}"/>
                </a:ext>
              </a:extLst>
            </p:cNvPr>
            <p:cNvCxnSpPr/>
            <p:nvPr/>
          </p:nvCxnSpPr>
          <p:spPr>
            <a:xfrm>
              <a:off x="5436667" y="2753597"/>
              <a:ext cx="960699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7BD625-3DA4-AC0C-F321-3E9BA43A3149}"/>
                </a:ext>
              </a:extLst>
            </p:cNvPr>
            <p:cNvSpPr txBox="1"/>
            <p:nvPr/>
          </p:nvSpPr>
          <p:spPr>
            <a:xfrm>
              <a:off x="6610372" y="2474729"/>
              <a:ext cx="508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페이퍼로지 7 Bold" charset="-127"/>
                  <a:ea typeface="페이퍼로지 7 Bold" charset="-127"/>
                </a:rPr>
                <a:t>지역내에서 다양한 사업 기회 창출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278C99-EA12-6748-B7C4-4C83A860C7A3}"/>
              </a:ext>
            </a:extLst>
          </p:cNvPr>
          <p:cNvGrpSpPr/>
          <p:nvPr/>
        </p:nvGrpSpPr>
        <p:grpSpPr>
          <a:xfrm>
            <a:off x="618222" y="5518709"/>
            <a:ext cx="8862671" cy="923622"/>
            <a:chOff x="471610" y="2291787"/>
            <a:chExt cx="8862671" cy="92362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D9A4CFB-6E0D-40C1-EF86-7010AF5F3338}"/>
                </a:ext>
              </a:extLst>
            </p:cNvPr>
            <p:cNvGrpSpPr/>
            <p:nvPr/>
          </p:nvGrpSpPr>
          <p:grpSpPr>
            <a:xfrm>
              <a:off x="471610" y="2291787"/>
              <a:ext cx="5084180" cy="923622"/>
              <a:chOff x="1130943" y="2291787"/>
              <a:chExt cx="5084180" cy="923622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A4C96397-6673-70F3-E321-D9403301C4B1}"/>
                  </a:ext>
                </a:extLst>
              </p:cNvPr>
              <p:cNvSpPr/>
              <p:nvPr/>
            </p:nvSpPr>
            <p:spPr>
              <a:xfrm>
                <a:off x="1250066" y="2291787"/>
                <a:ext cx="4845934" cy="9236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75DCF0-2001-4536-1651-9FA28319AA52}"/>
                  </a:ext>
                </a:extLst>
              </p:cNvPr>
              <p:cNvSpPr txBox="1"/>
              <p:nvPr/>
            </p:nvSpPr>
            <p:spPr>
              <a:xfrm>
                <a:off x="1130943" y="2461210"/>
                <a:ext cx="50841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페이퍼로지 7 Bold" charset="-127"/>
                    <a:ea typeface="페이퍼로지 7 Bold" charset="-127"/>
                  </a:rPr>
                  <a:t>공간 운영</a:t>
                </a: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AF44C4C-088F-3D44-AA26-6EF0E3819CD5}"/>
                </a:ext>
              </a:extLst>
            </p:cNvPr>
            <p:cNvCxnSpPr/>
            <p:nvPr/>
          </p:nvCxnSpPr>
          <p:spPr>
            <a:xfrm>
              <a:off x="5436667" y="2753597"/>
              <a:ext cx="960699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E18AC3-2BF9-49EC-BB18-19D6CDD7D7C6}"/>
                </a:ext>
              </a:extLst>
            </p:cNvPr>
            <p:cNvSpPr txBox="1"/>
            <p:nvPr/>
          </p:nvSpPr>
          <p:spPr>
            <a:xfrm>
              <a:off x="6610372" y="2491987"/>
              <a:ext cx="2723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페이퍼로지 7 Bold" charset="-127"/>
                  <a:ea typeface="페이퍼로지 7 Bold" charset="-127"/>
                </a:rPr>
                <a:t>일자리 창출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315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E3772-0700-8B1B-4DFA-51FA63865BA5}"/>
              </a:ext>
            </a:extLst>
          </p:cNvPr>
          <p:cNvSpPr txBox="1"/>
          <p:nvPr/>
        </p:nvSpPr>
        <p:spPr>
          <a:xfrm>
            <a:off x="2497238" y="2921168"/>
            <a:ext cx="719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charset="-127"/>
                <a:ea typeface="페이퍼로지 7 Bold" charset="-127"/>
              </a:rPr>
              <a:t>나무 말고 숲을 보자</a:t>
            </a:r>
          </a:p>
        </p:txBody>
      </p:sp>
    </p:spTree>
    <p:extLst>
      <p:ext uri="{BB962C8B-B14F-4D97-AF65-F5344CB8AC3E}">
        <p14:creationId xmlns:p14="http://schemas.microsoft.com/office/powerpoint/2010/main" val="1149178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1B723-5B62-3285-C3B8-697BF145E2D5}"/>
              </a:ext>
            </a:extLst>
          </p:cNvPr>
          <p:cNvSpPr txBox="1"/>
          <p:nvPr/>
        </p:nvSpPr>
        <p:spPr>
          <a:xfrm>
            <a:off x="795036" y="1336760"/>
            <a:ext cx="1060192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페이퍼로지 9 Black" pitchFamily="2" charset="-127"/>
                <a:ea typeface="페이퍼로지 9 Black" pitchFamily="2" charset="-127"/>
              </a:rPr>
              <a:t>Come Back to </a:t>
            </a:r>
          </a:p>
          <a:p>
            <a:pPr algn="ctr"/>
            <a:r>
              <a:rPr lang="en-US" altLang="ko-KR" sz="9600" dirty="0">
                <a:solidFill>
                  <a:srgbClr val="0070C0"/>
                </a:solidFill>
                <a:latin typeface="페이퍼로지 9 Black" pitchFamily="2" charset="-127"/>
                <a:ea typeface="페이퍼로지 9 Black" pitchFamily="2" charset="-127"/>
              </a:rPr>
              <a:t>Busan</a:t>
            </a:r>
            <a:r>
              <a:rPr lang="en-US" altLang="ko-KR" sz="6000" dirty="0">
                <a:latin typeface="페이퍼로지 9 Black" pitchFamily="2" charset="-127"/>
                <a:ea typeface="페이퍼로지 9 Black" pitchFamily="2" charset="-127"/>
              </a:rPr>
              <a:t> Harbor</a:t>
            </a:r>
            <a:endParaRPr lang="ko-KR" altLang="en-US" sz="60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760A5-7026-BF94-F30C-6EFFCFAEFEDC}"/>
              </a:ext>
            </a:extLst>
          </p:cNvPr>
          <p:cNvSpPr txBox="1"/>
          <p:nvPr/>
        </p:nvSpPr>
        <p:spPr>
          <a:xfrm>
            <a:off x="4953964" y="4505447"/>
            <a:ext cx="228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페이퍼로지 7 Bold" pitchFamily="2" charset="-127"/>
                <a:ea typeface="페이퍼로지 7 Bold" pitchFamily="2" charset="-127"/>
              </a:rPr>
              <a:t>- </a:t>
            </a:r>
            <a:r>
              <a:rPr lang="ko-KR" altLang="en-US" sz="3200" dirty="0">
                <a:latin typeface="페이퍼로지 7 Bold" pitchFamily="2" charset="-127"/>
                <a:ea typeface="페이퍼로지 7 Bold" pitchFamily="2" charset="-127"/>
              </a:rPr>
              <a:t>후견지명 </a:t>
            </a:r>
            <a:r>
              <a:rPr lang="en-US" altLang="ko-KR" sz="3200" dirty="0">
                <a:latin typeface="페이퍼로지 7 Bold" pitchFamily="2" charset="-127"/>
                <a:ea typeface="페이퍼로지 7 Bold" pitchFamily="2" charset="-127"/>
              </a:rPr>
              <a:t>-</a:t>
            </a:r>
            <a:endParaRPr lang="ko-KR" altLang="en-US" sz="32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18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9AA3B-CE05-2A1B-17CB-089F42EF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96" y="402485"/>
            <a:ext cx="2326512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latin typeface="페이퍼로지 9 Black" pitchFamily="2" charset="-127"/>
                <a:ea typeface="페이퍼로지 9 Black" pitchFamily="2" charset="-127"/>
              </a:rPr>
              <a:t>R&amp;R</a:t>
            </a:r>
            <a:endParaRPr lang="ko-KR" altLang="en-US" sz="60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D5820A-62B8-62B9-6A94-4FF871BBBFF5}"/>
              </a:ext>
            </a:extLst>
          </p:cNvPr>
          <p:cNvGrpSpPr/>
          <p:nvPr/>
        </p:nvGrpSpPr>
        <p:grpSpPr>
          <a:xfrm>
            <a:off x="1180619" y="2731097"/>
            <a:ext cx="2326512" cy="1395805"/>
            <a:chOff x="2046386" y="1360807"/>
            <a:chExt cx="2326512" cy="1395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3E4C5AF-DC26-EC6B-3069-0B9FF0BA1E10}"/>
                </a:ext>
              </a:extLst>
            </p:cNvPr>
            <p:cNvSpPr/>
            <p:nvPr/>
          </p:nvSpPr>
          <p:spPr>
            <a:xfrm>
              <a:off x="2046387" y="1360807"/>
              <a:ext cx="879676" cy="39275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기획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ACA9F7-A84F-A714-E953-C23F6EEE4B2E}"/>
                </a:ext>
              </a:extLst>
            </p:cNvPr>
            <p:cNvSpPr/>
            <p:nvPr/>
          </p:nvSpPr>
          <p:spPr>
            <a:xfrm>
              <a:off x="2046386" y="1711995"/>
              <a:ext cx="2326512" cy="10446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이명현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F7EAA0-882F-9FA0-C917-C145437540C3}"/>
              </a:ext>
            </a:extLst>
          </p:cNvPr>
          <p:cNvGrpSpPr/>
          <p:nvPr/>
        </p:nvGrpSpPr>
        <p:grpSpPr>
          <a:xfrm>
            <a:off x="4920205" y="2731097"/>
            <a:ext cx="2326512" cy="2032412"/>
            <a:chOff x="2046386" y="1360807"/>
            <a:chExt cx="2326512" cy="20324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EA4ADC6-D794-7275-CC91-999039C88FFB}"/>
                </a:ext>
              </a:extLst>
            </p:cNvPr>
            <p:cNvSpPr/>
            <p:nvPr/>
          </p:nvSpPr>
          <p:spPr>
            <a:xfrm>
              <a:off x="2046387" y="1360807"/>
              <a:ext cx="1551006" cy="39275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데이터 분석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C1E8DB-B67A-FE42-A0A8-651757688002}"/>
                </a:ext>
              </a:extLst>
            </p:cNvPr>
            <p:cNvSpPr/>
            <p:nvPr/>
          </p:nvSpPr>
          <p:spPr>
            <a:xfrm>
              <a:off x="2046386" y="1711995"/>
              <a:ext cx="2326512" cy="16812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err="1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백원재</a:t>
              </a:r>
              <a:endParaRPr lang="en-US" altLang="ko-KR" sz="32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endParaRPr>
            </a:p>
            <a:p>
              <a:pPr algn="ctr"/>
              <a:r>
                <a:rPr lang="ko-KR" altLang="en-US" sz="3200" dirty="0" err="1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하석현</a:t>
              </a:r>
              <a:endParaRPr lang="en-US" altLang="ko-KR" sz="32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8BA4DD-F473-469A-AA0A-AE5063B4AD88}"/>
              </a:ext>
            </a:extLst>
          </p:cNvPr>
          <p:cNvGrpSpPr/>
          <p:nvPr/>
        </p:nvGrpSpPr>
        <p:grpSpPr>
          <a:xfrm>
            <a:off x="8659791" y="2742143"/>
            <a:ext cx="2326512" cy="1395805"/>
            <a:chOff x="2046386" y="1360807"/>
            <a:chExt cx="2326512" cy="139580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919ACC9-0A7D-9239-EA19-E29C5499D34D}"/>
                </a:ext>
              </a:extLst>
            </p:cNvPr>
            <p:cNvSpPr/>
            <p:nvPr/>
          </p:nvSpPr>
          <p:spPr>
            <a:xfrm>
              <a:off x="2046387" y="1360807"/>
              <a:ext cx="1769962" cy="39275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페이퍼로지 6 SemiBold" pitchFamily="2" charset="-127"/>
                  <a:ea typeface="페이퍼로지 6 SemiBold" pitchFamily="2" charset="-127"/>
                </a:rPr>
                <a:t>발표자료 정리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A4DE2C-7837-2F1C-B943-B7B8264BDAD6}"/>
                </a:ext>
              </a:extLst>
            </p:cNvPr>
            <p:cNvSpPr/>
            <p:nvPr/>
          </p:nvSpPr>
          <p:spPr>
            <a:xfrm>
              <a:off x="2046386" y="1711995"/>
              <a:ext cx="2326512" cy="10446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페이퍼로지 7 Bold" pitchFamily="2" charset="-127"/>
                  <a:ea typeface="페이퍼로지 7 Bold" pitchFamily="2" charset="-127"/>
                </a:rPr>
                <a:t>정혜린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13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4BA32A8-EEFA-E423-C699-B8DC575311EB}"/>
              </a:ext>
            </a:extLst>
          </p:cNvPr>
          <p:cNvSpPr/>
          <p:nvPr/>
        </p:nvSpPr>
        <p:spPr>
          <a:xfrm>
            <a:off x="3448668" y="541394"/>
            <a:ext cx="1342664" cy="2104174"/>
          </a:xfrm>
          <a:prstGeom prst="downArrow">
            <a:avLst/>
          </a:prstGeom>
          <a:solidFill>
            <a:srgbClr val="0070C0">
              <a:alpha val="3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EA38A-65F9-2364-549A-390FC9A9AA43}"/>
              </a:ext>
            </a:extLst>
          </p:cNvPr>
          <p:cNvSpPr txBox="1"/>
          <p:nvPr/>
        </p:nvSpPr>
        <p:spPr>
          <a:xfrm>
            <a:off x="1064871" y="895124"/>
            <a:ext cx="4016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출생률 감소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3275A-53F5-9BA8-E2DB-4B25162F4393}"/>
              </a:ext>
            </a:extLst>
          </p:cNvPr>
          <p:cNvSpPr txBox="1"/>
          <p:nvPr/>
        </p:nvSpPr>
        <p:spPr>
          <a:xfrm>
            <a:off x="8889356" y="4591305"/>
            <a:ext cx="220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70C0"/>
                </a:solidFill>
                <a:latin typeface="페이퍼로지 8 ExtraBold" pitchFamily="2" charset="-127"/>
                <a:ea typeface="페이퍼로지 8 ExtraBold" pitchFamily="2" charset="-127"/>
              </a:rPr>
              <a:t>폐교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E43E34-54C2-A761-331F-763750059DDC}"/>
              </a:ext>
            </a:extLst>
          </p:cNvPr>
          <p:cNvGrpSpPr/>
          <p:nvPr/>
        </p:nvGrpSpPr>
        <p:grpSpPr>
          <a:xfrm>
            <a:off x="3914171" y="2487131"/>
            <a:ext cx="4975185" cy="2104174"/>
            <a:chOff x="4053067" y="2301937"/>
            <a:chExt cx="4975185" cy="21041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6206EC-8672-2753-2B10-A761C21B8BF5}"/>
                </a:ext>
              </a:extLst>
            </p:cNvPr>
            <p:cNvSpPr txBox="1"/>
            <p:nvPr/>
          </p:nvSpPr>
          <p:spPr>
            <a:xfrm>
              <a:off x="4053067" y="2656404"/>
              <a:ext cx="49751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atin typeface="페이퍼로지 8 ExtraBold" pitchFamily="2" charset="-127"/>
                  <a:ea typeface="페이퍼로지 8 ExtraBold" pitchFamily="2" charset="-127"/>
                </a:rPr>
                <a:t>학령 인구 감소</a:t>
              </a: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9C4C8BFF-1428-EAD1-3D97-50F14D8EF250}"/>
                </a:ext>
              </a:extLst>
            </p:cNvPr>
            <p:cNvSpPr/>
            <p:nvPr/>
          </p:nvSpPr>
          <p:spPr>
            <a:xfrm>
              <a:off x="7314025" y="2301937"/>
              <a:ext cx="1342664" cy="2104174"/>
            </a:xfrm>
            <a:prstGeom prst="downArrow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72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8EEC68-7E5A-89F7-71F9-AAD3153F1F5F}"/>
              </a:ext>
            </a:extLst>
          </p:cNvPr>
          <p:cNvSpPr txBox="1"/>
          <p:nvPr/>
        </p:nvSpPr>
        <p:spPr>
          <a:xfrm>
            <a:off x="1954675" y="2654951"/>
            <a:ext cx="8282651" cy="1569660"/>
          </a:xfrm>
          <a:prstGeom prst="rect">
            <a:avLst/>
          </a:prstGeom>
          <a:noFill/>
          <a:effectLst>
            <a:outerShdw blurRad="762000" dist="38100" dir="2700000" algn="tl" rotWithShape="0">
              <a:srgbClr val="0070C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페이퍼로지 8 ExtraBold" pitchFamily="2" charset="-127"/>
                <a:ea typeface="페이퍼로지 8 ExtraBold" pitchFamily="2" charset="-127"/>
              </a:rPr>
              <a:t>공간 재활용</a:t>
            </a:r>
          </a:p>
        </p:txBody>
      </p:sp>
    </p:spTree>
    <p:extLst>
      <p:ext uri="{BB962C8B-B14F-4D97-AF65-F5344CB8AC3E}">
        <p14:creationId xmlns:p14="http://schemas.microsoft.com/office/powerpoint/2010/main" val="6007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A4419-7844-5EC5-7BAD-E6CFE2030247}"/>
              </a:ext>
            </a:extLst>
          </p:cNvPr>
          <p:cNvSpPr txBox="1"/>
          <p:nvPr/>
        </p:nvSpPr>
        <p:spPr>
          <a:xfrm>
            <a:off x="617318" y="2654950"/>
            <a:ext cx="5153627" cy="1015663"/>
          </a:xfrm>
          <a:prstGeom prst="rect">
            <a:avLst/>
          </a:prstGeom>
          <a:noFill/>
          <a:effectLst>
            <a:outerShdw blurRad="762000" dist="38100" dir="2700000" algn="tl" rotWithShape="0">
              <a:srgbClr val="0070C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비용 효율적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95F84-2264-D474-98A0-9C9A3F72149D}"/>
              </a:ext>
            </a:extLst>
          </p:cNvPr>
          <p:cNvSpPr txBox="1"/>
          <p:nvPr/>
        </p:nvSpPr>
        <p:spPr>
          <a:xfrm>
            <a:off x="6421056" y="2654950"/>
            <a:ext cx="5049455" cy="1015663"/>
          </a:xfrm>
          <a:prstGeom prst="rect">
            <a:avLst/>
          </a:prstGeom>
          <a:noFill/>
          <a:effectLst>
            <a:outerShdw blurRad="762000" dist="38100" dir="2700000" algn="tl" rotWithShape="0">
              <a:srgbClr val="0070C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환경 친화적</a:t>
            </a:r>
          </a:p>
        </p:txBody>
      </p:sp>
    </p:spTree>
    <p:extLst>
      <p:ext uri="{BB962C8B-B14F-4D97-AF65-F5344CB8AC3E}">
        <p14:creationId xmlns:p14="http://schemas.microsoft.com/office/powerpoint/2010/main" val="45428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BDBDD-5706-390D-E7AA-3E80B8A9FB68}"/>
              </a:ext>
            </a:extLst>
          </p:cNvPr>
          <p:cNvSpPr txBox="1"/>
          <p:nvPr/>
        </p:nvSpPr>
        <p:spPr>
          <a:xfrm>
            <a:off x="1325783" y="2921168"/>
            <a:ext cx="9540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7 Bold" pitchFamily="2" charset="-127"/>
                <a:ea typeface="페이퍼로지 7 Bold" pitchFamily="2" charset="-127"/>
              </a:rPr>
              <a:t>공간을 어떻게 재활용할까</a:t>
            </a:r>
            <a:r>
              <a:rPr lang="en-US" altLang="ko-KR" sz="6000" dirty="0">
                <a:latin typeface="페이퍼로지 7 Bold" pitchFamily="2" charset="-127"/>
                <a:ea typeface="페이퍼로지 7 Bold" pitchFamily="2" charset="-127"/>
              </a:rPr>
              <a:t>?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07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BDBDD-5706-390D-E7AA-3E80B8A9FB68}"/>
              </a:ext>
            </a:extLst>
          </p:cNvPr>
          <p:cNvSpPr txBox="1"/>
          <p:nvPr/>
        </p:nvSpPr>
        <p:spPr>
          <a:xfrm>
            <a:off x="2497238" y="2643376"/>
            <a:ext cx="7197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effectLst>
                  <a:outerShdw blurRad="762000" dist="38100" dir="2700000" algn="tl" rotWithShape="0">
                    <a:srgbClr val="0070C0">
                      <a:alpha val="40000"/>
                    </a:srgbClr>
                  </a:outerShdw>
                </a:effectLst>
                <a:latin typeface="페이퍼로지 8 ExtraBold" pitchFamily="2" charset="-127"/>
                <a:ea typeface="페이퍼로지 8 ExtraBold" pitchFamily="2" charset="-127"/>
              </a:rPr>
              <a:t>워케이션</a:t>
            </a:r>
          </a:p>
        </p:txBody>
      </p:sp>
    </p:spTree>
    <p:extLst>
      <p:ext uri="{BB962C8B-B14F-4D97-AF65-F5344CB8AC3E}">
        <p14:creationId xmlns:p14="http://schemas.microsoft.com/office/powerpoint/2010/main" val="49341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66C51-8D1F-766F-125F-9253B1433EA8}"/>
              </a:ext>
            </a:extLst>
          </p:cNvPr>
          <p:cNvSpPr txBox="1"/>
          <p:nvPr/>
        </p:nvSpPr>
        <p:spPr>
          <a:xfrm>
            <a:off x="2497238" y="2921168"/>
            <a:ext cx="719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페이퍼로지 8 ExtraBold" pitchFamily="2" charset="-127"/>
                <a:ea typeface="페이퍼로지 8 ExtraBold" pitchFamily="2" charset="-127"/>
              </a:rPr>
              <a:t>왜 워케이션인가</a:t>
            </a:r>
            <a:r>
              <a:rPr lang="en-US" altLang="ko-KR" sz="6000" dirty="0">
                <a:latin typeface="페이퍼로지 8 ExtraBold" pitchFamily="2" charset="-127"/>
                <a:ea typeface="페이퍼로지 8 ExtraBold" pitchFamily="2" charset="-127"/>
              </a:rPr>
              <a:t>?</a:t>
            </a:r>
            <a:endParaRPr lang="ko-KR" alt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05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471</Words>
  <Application>Microsoft Office PowerPoint</Application>
  <PresentationFormat>와이드스크린</PresentationFormat>
  <Paragraphs>142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맑은 고딕</vt:lpstr>
      <vt:lpstr>페이퍼로지 9 Black</vt:lpstr>
      <vt:lpstr>페이퍼로지 8 ExtraBold</vt:lpstr>
      <vt:lpstr>페이퍼로지 5 Medium</vt:lpstr>
      <vt:lpstr>페이퍼로지 7 Bold</vt:lpstr>
      <vt:lpstr>Arial</vt:lpstr>
      <vt:lpstr>페이퍼로지 6 SemiBold</vt:lpstr>
      <vt:lpstr>페이퍼로지 1 Thin</vt:lpstr>
      <vt:lpstr>페이퍼로지 2 ExtraLight</vt:lpstr>
      <vt:lpstr>페이퍼로지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부산광역시 세대 수 변화율 </vt:lpstr>
      <vt:lpstr>소멸 위험 지수 1위,  부산 영도구</vt:lpstr>
      <vt:lpstr>부산 영도구, 증가하는 고령인구 비율</vt:lpstr>
      <vt:lpstr>전국 총 외부인 소비 금액 대비 외국인 소비 비율 </vt:lpstr>
      <vt:lpstr>부산광역시 외부인 소비 비율 </vt:lpstr>
      <vt:lpstr>PowerPoint 프레젠테이션</vt:lpstr>
      <vt:lpstr>PowerPoint 프레젠테이션</vt:lpstr>
      <vt:lpstr>부산남고등학교 활용방안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 경제 활성화 : 인구 감소 관광 대체율 계산기 </vt:lpstr>
      <vt:lpstr>지역의 재발견</vt:lpstr>
      <vt:lpstr>PowerPoint 프레젠테이션</vt:lpstr>
      <vt:lpstr>PowerPoint 프레젠테이션</vt:lpstr>
      <vt:lpstr>R&amp;R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hyerin200155@naver.com</dc:creator>
  <cp:lastModifiedBy>hyerin200155@naver.com</cp:lastModifiedBy>
  <cp:revision>177</cp:revision>
  <dcterms:created xsi:type="dcterms:W3CDTF">2024-10-05T00:08:54Z</dcterms:created>
  <dcterms:modified xsi:type="dcterms:W3CDTF">2024-10-06T01:29:00Z</dcterms:modified>
</cp:coreProperties>
</file>